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0" r:id="rId4"/>
    <p:sldId id="277" r:id="rId5"/>
    <p:sldId id="265" r:id="rId6"/>
    <p:sldId id="278" r:id="rId7"/>
    <p:sldId id="279" r:id="rId8"/>
    <p:sldId id="309" r:id="rId9"/>
    <p:sldId id="311" r:id="rId10"/>
    <p:sldId id="276" r:id="rId11"/>
    <p:sldId id="287" r:id="rId12"/>
    <p:sldId id="267" r:id="rId13"/>
    <p:sldId id="269" r:id="rId14"/>
    <p:sldId id="286" r:id="rId15"/>
    <p:sldId id="289" r:id="rId16"/>
  </p:sldIdLst>
  <p:sldSz cx="9144000" cy="5143500" type="screen16x9"/>
  <p:notesSz cx="6858000" cy="9144000"/>
  <p:embeddedFontLst>
    <p:embeddedFont>
      <p:font typeface="Segoe UI" pitchFamily="34" charset="0"/>
      <p:regular r:id="rId18"/>
      <p:bold r:id="rId19"/>
      <p:italic r:id="rId20"/>
      <p:boldItalic r:id="rId21"/>
    </p:embeddedFont>
    <p:embeddedFont>
      <p:font typeface="Montserrat ExtraBold" charset="-52"/>
      <p:bold r:id="rId22"/>
      <p:boldItalic r:id="rId23"/>
    </p:embeddedFont>
    <p:embeddedFont>
      <p:font typeface="Montserrat SemiBold" charset="-52"/>
      <p:bold r:id="rId24"/>
      <p:boldItalic r:id="rId25"/>
    </p:embeddedFont>
    <p:embeddedFont>
      <p:font typeface="Montserrat" charset="-52"/>
      <p:regular r:id="rId26"/>
      <p:bold r:id="rId27"/>
      <p:italic r:id="rId28"/>
      <p:boldItalic r:id="rId29"/>
    </p:embeddedFont>
    <p:embeddedFont>
      <p:font typeface="Segoe UI Semibold" pitchFamily="34" charset="0"/>
      <p:bold r:id="rId30"/>
    </p:embeddedFont>
    <p:embeddedFont>
      <p:font typeface="Montserrat Medium" charset="-52"/>
      <p:regular r:id="rId31"/>
      <p:italic r:id="rId32"/>
    </p:embeddedFont>
    <p:embeddedFont>
      <p:font typeface="Montserrat Black" charset="-52"/>
      <p:bold r:id="rId33"/>
      <p:boldItalic r:id="rId34"/>
    </p:embeddedFont>
    <p:embeddedFont>
      <p:font typeface="Montserrat Light" charset="-52"/>
      <p:regular r:id="rId35"/>
      <p: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B9D"/>
    <a:srgbClr val="7030A0"/>
    <a:srgbClr val="CEC7F5"/>
    <a:srgbClr val="EE9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>
      <p:cViewPr>
        <p:scale>
          <a:sx n="79" d="100"/>
          <a:sy n="79" d="100"/>
        </p:scale>
        <p:origin x="-966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\Desktop\&#1051;&#1077;&#1085;&#1072;\!!!102-2022%20&#1057;&#1074;&#1077;&#1088;&#1076;&#1083;&#1086;&#1074;&#1089;&#1082;%20&#1053;&#1054;&#1050;&#1054;&#1044;\!!!&#1054;&#1090;&#1095;&#1077;&#1090;&#1085;&#1099;&#1077;%20&#1084;&#1072;&#1090;&#1077;&#1088;&#1080;&#1072;&#1083;&#1099;\Nedostatki_po_MO_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YandexDisk\&#1047;&#1072;&#1075;&#1088;&#1091;&#1079;&#1082;&#1080;\&#1056;&#1072;&#1073;&#1086;&#1090;&#1072;\!%202023\!!&#1087;&#1088;&#1086;&#1077;&#1082;&#1090;&#1099;\65-2023%20&#1052;&#1080;&#1085;&#1086;&#1073;&#1088;%20&#1057;&#1054;%20&#1053;&#1054;&#1050;&#1054;&#1044;\&#1069;&#1090;&#1072;&#1087;%202\&#1054;&#1090;&#1095;&#1077;&#1090;&#1085;&#1099;&#1077;%20&#1084;&#1072;&#1090;&#1077;&#1088;&#1080;&#1072;&#1083;&#1099;%20&#1087;&#1086;%202%20&#1101;&#1090;&#1072;&#1087;&#1091;-\&#1087;%2012%20&#1080;&#1090;&#1086;&#1075;&#1086;&#1074;&#1099;&#1081;%20&#1076;&#1086;&#1082;&#1083;&#1072;&#1076;\&#1044;&#1080;&#1072;&#1075;&#1088;&#1072;&#1084;&#1084;&#1099;%20&#1076;&#1083;&#1103;%20&#1076;&#1086;&#1082;&#1083;&#1072;&#1076;&#1072;%20(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&#1088;&#1072;&#1073;&#1086;&#1095;&#1080;&#1081;%20&#1089;&#1090;&#1086;&#1083;\&#1075;&#1086;&#1090;&#1086;&#1074;&#1086;%20&#1101;&#1082;&#1089;&#1077;&#1083;&#1100;%20&#1089;&#1074;&#1077;&#1088;&#1076;&#1083;&#1086;&#1074;&#1089;&#1082;\&#1056;&#1080;&#1089;&#1091;&#1085;&#1082;&#1080;%20&#1080;&#1079;%20&#1086;&#1090;&#1095;&#1077;&#1090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YandexDisk\&#1047;&#1072;&#1075;&#1088;&#1091;&#1079;&#1082;&#1080;\&#1056;&#1072;&#1073;&#1086;&#1090;&#1072;\!%202023\!!&#1087;&#1088;&#1086;&#1077;&#1082;&#1090;&#1099;\65-2023%20&#1052;&#1080;&#1085;&#1086;&#1073;&#1088;%20&#1057;&#1054;%20&#1053;&#1054;&#1050;&#1054;&#1044;\&#1069;&#1090;&#1072;&#1087;%202\&#1054;&#1090;&#1095;&#1077;&#1090;&#1085;&#1099;&#1077;%20&#1084;&#1072;&#1090;&#1077;&#1088;&#1080;&#1072;&#1083;&#1099;%20&#1087;&#1086;%202%20&#1101;&#1090;&#1072;&#1087;&#1091;-\&#1087;%2012%20&#1080;&#1090;&#1086;&#1075;&#1086;&#1074;&#1099;&#1081;%20&#1076;&#1086;&#1082;&#1083;&#1072;&#1076;\&#1044;&#1080;&#1072;&#1075;&#1088;&#1072;&#1084;&#1084;&#1099;%20&#1076;&#1083;&#1103;%20&#1076;&#1086;&#1082;&#1083;&#1072;&#1076;&#1072;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YandexDisk\&#1047;&#1072;&#1075;&#1088;&#1091;&#1079;&#1082;&#1080;\&#1056;&#1072;&#1073;&#1086;&#1090;&#1072;\!%202023\!!&#1087;&#1088;&#1086;&#1077;&#1082;&#1090;&#1099;\65-2023%20&#1052;&#1080;&#1085;&#1086;&#1073;&#1088;%20&#1057;&#1054;%20&#1053;&#1054;&#1050;&#1054;&#1044;\&#1069;&#1090;&#1072;&#1087;%202\&#1054;&#1090;&#1095;&#1077;&#1090;&#1085;&#1099;&#1077;%20&#1084;&#1072;&#1090;&#1077;&#1088;&#1080;&#1072;&#1083;&#1099;%20&#1087;&#1086;%202%20&#1101;&#1090;&#1072;&#1087;&#1091;-\&#1087;%2012%20&#1080;&#1090;&#1086;&#1075;&#1086;&#1074;&#1099;&#1081;%20&#1076;&#1086;&#1082;&#1083;&#1072;&#1076;\&#1044;&#1080;&#1072;&#1075;&#1088;&#1072;&#1084;&#1084;&#1099;%20&#1076;&#1083;&#1103;%20&#1076;&#1086;&#1082;&#1083;&#1072;&#1076;&#1072;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YandexDisk-Slava.Gartman1\&#1047;&#1072;&#1075;&#1088;&#1091;&#1079;&#1082;&#1080;\&#1056;&#1072;&#1073;&#1086;&#1090;&#1072;\!%202023\!!&#1087;&#1088;&#1086;&#1077;&#1082;&#1090;&#1099;\65-2023%20&#1052;&#1080;&#1085;&#1086;&#1073;&#1088;%20&#1057;&#1054;%20&#1053;&#1054;&#1050;&#1054;&#1044;\&#1069;&#1090;&#1072;&#1087;%202\&#1054;&#1090;&#1095;&#1077;&#1090;&#1085;&#1099;&#1077;%20&#1084;&#1072;&#1090;&#1077;&#1088;&#1080;&#1072;&#1083;&#1099;%20&#1087;&#1086;%202%20&#1101;&#1090;&#1072;&#1087;&#1091;-\&#1087;%2012%20&#1080;&#1090;&#1086;&#1075;&#1086;&#1074;&#1099;&#1081;%20&#1076;&#1086;&#1082;&#1083;&#1072;&#1076;\&#1044;&#1080;&#1072;&#1075;&#1088;&#1072;&#1084;&#1084;&#1099;%20&#1076;&#1083;&#1103;%20&#1076;&#1086;&#1082;&#1083;&#1072;&#1076;&#1072;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372140671527139"/>
          <c:y val="3.9751537242025826E-2"/>
          <c:w val="0.60627859328472855"/>
          <c:h val="0.847344446026854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'Диаграммы для доклада'!$B$111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'Диаграммы для доклада'!$A$112:$A$117</c:f>
              <c:strCache>
                <c:ptCount val="6"/>
                <c:pt idx="0">
                  <c:v>Итоговый балл</c:v>
                </c:pt>
                <c:pt idx="1">
                  <c:v>Удовлетворенность условиями оказания услуг</c:v>
                </c:pt>
                <c:pt idx="2">
                  <c:v>Доброжелательность, вежливость работников</c:v>
                </c:pt>
                <c:pt idx="3">
                  <c:v>Доступность услуг для инвалидов</c:v>
                </c:pt>
                <c:pt idx="4">
                  <c:v>Комфортность условий</c:v>
                </c:pt>
                <c:pt idx="5">
                  <c:v>Открытость и доступность информации</c:v>
                </c:pt>
              </c:strCache>
            </c:strRef>
          </c:cat>
          <c:val>
            <c:numRef>
              <c:f>'Диаграммы для доклада'!$B$112:$B$117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C5-4E68-A2D9-6D34FB7A4C22}"/>
            </c:ext>
          </c:extLst>
        </c:ser>
        <c:ser>
          <c:idx val="1"/>
          <c:order val="1"/>
          <c:tx>
            <c:strRef>
              <c:f>'Диаграммы для доклада'!$C$111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C5-4E68-A2D9-6D34FB7A4C2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C5-4E68-A2D9-6D34FB7A4C2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C5-4E68-A2D9-6D34FB7A4C22}"/>
                </c:ext>
              </c:extLst>
            </c:dLbl>
            <c:dLbl>
              <c:idx val="3"/>
              <c:layout>
                <c:manualLayout>
                  <c:x val="1.3951186634590742E-2"/>
                  <c:y val="-4.47205335637590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BC5-4E68-A2D9-6D34FB7A4C2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C5-4E68-A2D9-6D34FB7A4C2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C5-4E68-A2D9-6D34FB7A4C22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'Диаграммы для доклада'!$A$112:$A$117</c:f>
              <c:strCache>
                <c:ptCount val="6"/>
                <c:pt idx="0">
                  <c:v>Итоговый балл</c:v>
                </c:pt>
                <c:pt idx="1">
                  <c:v>Удовлетворенность условиями оказания услуг</c:v>
                </c:pt>
                <c:pt idx="2">
                  <c:v>Доброжелательность, вежливость работников</c:v>
                </c:pt>
                <c:pt idx="3">
                  <c:v>Доступность услуг для инвалидов</c:v>
                </c:pt>
                <c:pt idx="4">
                  <c:v>Комфортность условий</c:v>
                </c:pt>
                <c:pt idx="5">
                  <c:v>Открытость и доступность информации</c:v>
                </c:pt>
              </c:strCache>
            </c:strRef>
          </c:cat>
          <c:val>
            <c:numRef>
              <c:f>'Диаграммы для доклада'!$C$112:$C$117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3.3509700176366843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BC5-4E68-A2D9-6D34FB7A4C22}"/>
            </c:ext>
          </c:extLst>
        </c:ser>
        <c:ser>
          <c:idx val="2"/>
          <c:order val="2"/>
          <c:tx>
            <c:strRef>
              <c:f>'Диаграммы для доклада'!$D$111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C5-4E68-A2D9-6D34FB7A4C2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C5-4E68-A2D9-6D34FB7A4C2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C5-4E68-A2D9-6D34FB7A4C22}"/>
                </c:ext>
              </c:extLst>
            </c:dLbl>
            <c:dLbl>
              <c:idx val="3"/>
              <c:layout>
                <c:manualLayout>
                  <c:x val="-2.0732470360709555E-3"/>
                  <c:y val="-3.3136482939632548E-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BC5-4E68-A2D9-6D34FB7A4C2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C5-4E68-A2D9-6D34FB7A4C2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C5-4E68-A2D9-6D34FB7A4C22}"/>
                </c:ext>
              </c:extLst>
            </c:dLbl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'Диаграммы для доклада'!$A$112:$A$117</c:f>
              <c:strCache>
                <c:ptCount val="6"/>
                <c:pt idx="0">
                  <c:v>Итоговый балл</c:v>
                </c:pt>
                <c:pt idx="1">
                  <c:v>Удовлетворенность условиями оказания услуг</c:v>
                </c:pt>
                <c:pt idx="2">
                  <c:v>Доброжелательность, вежливость работников</c:v>
                </c:pt>
                <c:pt idx="3">
                  <c:v>Доступность услуг для инвалидов</c:v>
                </c:pt>
                <c:pt idx="4">
                  <c:v>Комфортность условий</c:v>
                </c:pt>
                <c:pt idx="5">
                  <c:v>Открытость и доступность информации</c:v>
                </c:pt>
              </c:strCache>
            </c:strRef>
          </c:cat>
          <c:val>
            <c:numRef>
              <c:f>'Диаграммы для доклада'!$D$112:$D$117</c:f>
              <c:numCache>
                <c:formatCode>0.00</c:formatCode>
                <c:ptCount val="6"/>
                <c:pt idx="0">
                  <c:v>0</c:v>
                </c:pt>
                <c:pt idx="1">
                  <c:v>8.8183421516754845E-2</c:v>
                </c:pt>
                <c:pt idx="2">
                  <c:v>0</c:v>
                </c:pt>
                <c:pt idx="3">
                  <c:v>24.603174603174605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BC5-4E68-A2D9-6D34FB7A4C22}"/>
            </c:ext>
          </c:extLst>
        </c:ser>
        <c:ser>
          <c:idx val="3"/>
          <c:order val="3"/>
          <c:tx>
            <c:strRef>
              <c:f>'Диаграммы для доклада'!$E$111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C5-4E68-A2D9-6D34FB7A4C2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C5-4E68-A2D9-6D34FB7A4C2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C5-4E68-A2D9-6D34FB7A4C2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29,41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F6-4F0F-BB9C-7D390C74F629}"/>
                </c:ext>
              </c:extLst>
            </c:dLbl>
            <c:dLbl>
              <c:idx val="4"/>
              <c:layout>
                <c:manualLayout>
                  <c:x val="-8.905783328808037E-4"/>
                  <c:y val="-4.306416534552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BC5-4E68-A2D9-6D34FB7A4C22}"/>
                </c:ext>
              </c:extLst>
            </c:dLbl>
            <c:dLbl>
              <c:idx val="5"/>
              <c:layout>
                <c:manualLayout>
                  <c:x val="-7.5123750206216103E-3"/>
                  <c:y val="-5.5791714082386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2BC5-4E68-A2D9-6D34FB7A4C22}"/>
                </c:ext>
              </c:extLst>
            </c:dLbl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'Диаграммы для доклада'!$A$112:$A$117</c:f>
              <c:strCache>
                <c:ptCount val="6"/>
                <c:pt idx="0">
                  <c:v>Итоговый балл</c:v>
                </c:pt>
                <c:pt idx="1">
                  <c:v>Удовлетворенность условиями оказания услуг</c:v>
                </c:pt>
                <c:pt idx="2">
                  <c:v>Доброжелательность, вежливость работников</c:v>
                </c:pt>
                <c:pt idx="3">
                  <c:v>Доступность услуг для инвалидов</c:v>
                </c:pt>
                <c:pt idx="4">
                  <c:v>Комфортность условий</c:v>
                </c:pt>
                <c:pt idx="5">
                  <c:v>Открытость и доступность информации</c:v>
                </c:pt>
              </c:strCache>
            </c:strRef>
          </c:cat>
          <c:val>
            <c:numRef>
              <c:f>'Диаграммы для доклада'!$E$112:$E$117</c:f>
              <c:numCache>
                <c:formatCode>0.00</c:formatCode>
                <c:ptCount val="6"/>
                <c:pt idx="0">
                  <c:v>0.9700176366843033</c:v>
                </c:pt>
                <c:pt idx="1">
                  <c:v>0.70546737213403876</c:v>
                </c:pt>
                <c:pt idx="2">
                  <c:v>0.17636684303350969</c:v>
                </c:pt>
                <c:pt idx="3">
                  <c:v>29.717813051146383</c:v>
                </c:pt>
                <c:pt idx="4">
                  <c:v>0.52910052910052907</c:v>
                </c:pt>
                <c:pt idx="5">
                  <c:v>0.26455026455026598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BC5-4E68-A2D9-6D34FB7A4C22}"/>
            </c:ext>
          </c:extLst>
        </c:ser>
        <c:ser>
          <c:idx val="4"/>
          <c:order val="4"/>
          <c:tx>
            <c:strRef>
              <c:f>'Диаграммы для доклада'!$F$111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F6-4F0F-BB9C-7D390C74F62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F6-4F0F-BB9C-7D390C74F62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F6-4F0F-BB9C-7D390C74F62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48,40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F6-4F0F-BB9C-7D390C74F62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99,73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F6-4F0F-BB9C-7D390C74F6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доклада'!$A$112:$A$117</c:f>
              <c:strCache>
                <c:ptCount val="6"/>
                <c:pt idx="0">
                  <c:v>Итоговый балл</c:v>
                </c:pt>
                <c:pt idx="1">
                  <c:v>Удовлетворенность условиями оказания услуг</c:v>
                </c:pt>
                <c:pt idx="2">
                  <c:v>Доброжелательность, вежливость работников</c:v>
                </c:pt>
                <c:pt idx="3">
                  <c:v>Доступность услуг для инвалидов</c:v>
                </c:pt>
                <c:pt idx="4">
                  <c:v>Комфортность условий</c:v>
                </c:pt>
                <c:pt idx="5">
                  <c:v>Открытость и доступность информации</c:v>
                </c:pt>
              </c:strCache>
            </c:strRef>
          </c:cat>
          <c:val>
            <c:numRef>
              <c:f>'Диаграммы для доклада'!$F$112:$F$117</c:f>
              <c:numCache>
                <c:formatCode>0.00</c:formatCode>
                <c:ptCount val="6"/>
                <c:pt idx="0">
                  <c:v>99.029982363315696</c:v>
                </c:pt>
                <c:pt idx="1">
                  <c:v>99.206349206349202</c:v>
                </c:pt>
                <c:pt idx="2">
                  <c:v>99.823633156966494</c:v>
                </c:pt>
                <c:pt idx="3">
                  <c:v>42.328042328042329</c:v>
                </c:pt>
                <c:pt idx="4">
                  <c:v>99.470899470899468</c:v>
                </c:pt>
                <c:pt idx="5">
                  <c:v>99.735449735449734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BC5-4E68-A2D9-6D34FB7A4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287296"/>
        <c:axId val="129288832"/>
      </c:barChart>
      <c:catAx>
        <c:axId val="12928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288832"/>
        <c:crosses val="autoZero"/>
        <c:auto val="1"/>
        <c:lblAlgn val="ctr"/>
        <c:lblOffset val="100"/>
        <c:noMultiLvlLbl val="0"/>
      </c:catAx>
      <c:valAx>
        <c:axId val="12928883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2928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Montserrat Light" panose="00000400000000000000" pitchFamily="2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>
          <a:latin typeface="Montserrat Light" panose="00000400000000000000" pitchFamily="2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anose="000006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доклада'!$A$41:$A$50</c:f>
              <c:strCache>
                <c:ptCount val="10"/>
                <c:pt idx="0">
                  <c:v>МБУ ДО «ДМШ № 1 им. Н.А. Римского-Корсакова», г. Нижний Тагил</c:v>
                </c:pt>
                <c:pt idx="1">
                  <c:v>ГАУДПО «Уральский институт управления здравоохранением имени А.Б.Блохина», МО г. Екатеринбург</c:v>
                </c:pt>
                <c:pt idx="2">
                  <c:v>МБУ ДО Байкаловский районный ЦВР, Байкаловский МР</c:v>
                </c:pt>
                <c:pt idx="3">
                  <c:v>МУ ДО "Дом Детского Творчества", Качканарский ГО</c:v>
                </c:pt>
                <c:pt idx="4">
                  <c:v>МБУК ДО "ЕДХШ №3 им. А.И. Корзухина", МО город Екатеринбург</c:v>
                </c:pt>
                <c:pt idx="5">
                  <c:v>ГБУДОСО «ДХШ г. Сысерть»</c:v>
                </c:pt>
                <c:pt idx="6">
                  <c:v>МБУ ДО Байкаловский детско-юношеский центр "Созвездие"</c:v>
                </c:pt>
                <c:pt idx="7">
                  <c:v>МБУ ДО ЦДТ "Выйский", г. Нижний Тагил</c:v>
                </c:pt>
                <c:pt idx="8">
                  <c:v>МАУ ДО ДДТ "РАДУГА", МО город Екатеринбург</c:v>
                </c:pt>
                <c:pt idx="9">
                  <c:v>МБУ ДО "Детская школа искусств", ГО Среднеуральск</c:v>
                </c:pt>
              </c:strCache>
            </c:strRef>
          </c:cat>
          <c:val>
            <c:numRef>
              <c:f>'Диаграммы для доклада'!$B$41:$B$50</c:f>
              <c:numCache>
                <c:formatCode>0.00</c:formatCode>
                <c:ptCount val="10"/>
                <c:pt idx="0">
                  <c:v>98.611929091227765</c:v>
                </c:pt>
                <c:pt idx="1">
                  <c:v>98.64378751910273</c:v>
                </c:pt>
                <c:pt idx="2">
                  <c:v>98.743666326996888</c:v>
                </c:pt>
                <c:pt idx="3">
                  <c:v>98.919617951802351</c:v>
                </c:pt>
                <c:pt idx="4">
                  <c:v>98.952729049979268</c:v>
                </c:pt>
                <c:pt idx="5">
                  <c:v>99.029069631185422</c:v>
                </c:pt>
                <c:pt idx="6">
                  <c:v>99.051589976474347</c:v>
                </c:pt>
                <c:pt idx="7">
                  <c:v>99.098314900248823</c:v>
                </c:pt>
                <c:pt idx="8">
                  <c:v>99.118854324788941</c:v>
                </c:pt>
                <c:pt idx="9">
                  <c:v>99.232095490716191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7C-4498-811A-DA77029C98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10176"/>
        <c:axId val="129425408"/>
      </c:barChart>
      <c:catAx>
        <c:axId val="129410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29425408"/>
        <c:crosses val="autoZero"/>
        <c:auto val="1"/>
        <c:lblAlgn val="ctr"/>
        <c:lblOffset val="100"/>
        <c:noMultiLvlLbl val="0"/>
      </c:catAx>
      <c:valAx>
        <c:axId val="1294254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2941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Montserrat Medium" panose="00000600000000000000" pitchFamily="2" charset="-52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7C-48EB-81EB-D9A5A6E9F57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17C-48EB-81EB-D9A5A6E9F571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7C-48EB-81EB-D9A5A6E9F571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C-48EB-81EB-D9A5A6E9F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Итоговый балл увеличился</c:v>
                </c:pt>
                <c:pt idx="1">
                  <c:v>Итоговый балл уменьшился</c:v>
                </c:pt>
                <c:pt idx="2">
                  <c:v>Итоговый балл не изменился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0.96524064171123003</c:v>
                </c:pt>
                <c:pt idx="1">
                  <c:v>3.4759358288770054E-2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7C-48EB-81EB-D9A5A6E9F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5E-4542-8865-C343BBCCA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5E-4542-8865-C343BBCCA2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5E-4542-8865-C343BBCCA2F7}"/>
              </c:ext>
            </c:extLst>
          </c:dPt>
          <c:cat>
            <c:strRef>
              <c:f>Лист1!$A$2:$A$4</c:f>
              <c:strCache>
                <c:ptCount val="3"/>
                <c:pt idx="0">
                  <c:v>Итоговый балл увеличился</c:v>
                </c:pt>
                <c:pt idx="1">
                  <c:v>Итоговый балл уменьшился</c:v>
                </c:pt>
                <c:pt idx="2">
                  <c:v>Итоговый балл не изменился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361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7C-48EB-81EB-D9A5A6E9F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421895775021409"/>
          <c:y val="2.7693867194667328E-2"/>
          <c:w val="0.40618425909665951"/>
          <c:h val="0.905049598189711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7.002743972843028E-3"/>
          <c:y val="5.6053641008442047E-2"/>
          <c:w val="8.4032927674116339E-3"/>
          <c:h val="1.1787804665248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lang="en-US" sz="1000" b="0" i="0" u="none" strike="noStrike" kern="1200" baseline="0">
              <a:solidFill>
                <a:schemeClr val="tx1"/>
              </a:solidFill>
              <a:latin typeface="Montserrat Medium" panose="000006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5C-4B4E-B944-986697505E80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5C-4B4E-B944-986697505E80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5C-4B4E-B944-986697505E80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5C-4B4E-B944-986697505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/>
                    <a:latin typeface="Montserrat Medium" panose="000006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Проведение ремонтных работ </c:v>
                </c:pt>
                <c:pt idx="1">
                  <c:v>Улучшение материально-технического оснащения</c:v>
                </c:pt>
                <c:pt idx="2">
                  <c:v>Обеспечение режима питания </c:v>
                </c:pt>
                <c:pt idx="3">
                  <c:v>Иные предложения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0.2843</c:v>
                </c:pt>
                <c:pt idx="1">
                  <c:v>0.189</c:v>
                </c:pt>
                <c:pt idx="2">
                  <c:v>0.14879999999999999</c:v>
                </c:pt>
                <c:pt idx="3">
                  <c:v>0.10970000000000001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5C-4B4E-B944-986697505E8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798119936787068E-2"/>
          <c:y val="0.22035874063047997"/>
          <c:w val="0.45666340361275048"/>
          <c:h val="0.55928220317401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 Medium" panose="000006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 Medium" panose="00000600000000000000" pitchFamily="2" charset="-52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649418784221122"/>
          <c:y val="5.5710306406685235E-2"/>
          <c:w val="0.47478250790350268"/>
          <c:h val="0.761119629608213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'Диаграммы для доклада'!$B$206</c:f>
              <c:strCache>
                <c:ptCount val="1"/>
                <c:pt idx="0">
                  <c:v>Отсутствует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доклада'!$A$207:$A$208</c:f>
              <c:strCache>
                <c:ptCount val="2"/>
                <c:pt idx="0">
                  <c:v>Наличие кликабильного баннера с переходом на карточку образовательной организации сайта bus.gov.ru, на котором реализована возможность оставить отзыв гражданами о качестве услуг, предоставляемых образовательными организациями</c:v>
                </c:pt>
                <c:pt idx="1">
                  <c:v>Наличие гиперссылки (возможности перехода) на сайт bus.gov.ru с результатами независимой оценки качества оказания услуг образовательными организациями</c:v>
                </c:pt>
              </c:strCache>
            </c:strRef>
          </c:cat>
          <c:val>
            <c:numRef>
              <c:f>'Диаграммы для доклада'!$B$207:$B$208</c:f>
              <c:numCache>
                <c:formatCode>0.00%</c:formatCode>
                <c:ptCount val="2"/>
                <c:pt idx="0">
                  <c:v>0.70320855614973266</c:v>
                </c:pt>
                <c:pt idx="1">
                  <c:v>0.14171122994652408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33-4958-AFFD-D334ACB7C184}"/>
            </c:ext>
          </c:extLst>
        </c:ser>
        <c:ser>
          <c:idx val="1"/>
          <c:order val="1"/>
          <c:tx>
            <c:strRef>
              <c:f>'Диаграммы для доклада'!$C$206</c:f>
              <c:strCache>
                <c:ptCount val="1"/>
                <c:pt idx="0">
                  <c:v>В наличии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доклада'!$A$207:$A$208</c:f>
              <c:strCache>
                <c:ptCount val="2"/>
                <c:pt idx="0">
                  <c:v>Наличие кликабильного баннера с переходом на карточку образовательной организации сайта bus.gov.ru, на котором реализована возможность оставить отзыв гражданами о качестве услуг, предоставляемых образовательными организациями</c:v>
                </c:pt>
                <c:pt idx="1">
                  <c:v>Наличие гиперссылки (возможности перехода) на сайт bus.gov.ru с результатами независимой оценки качества оказания услуг образовательными организациями</c:v>
                </c:pt>
              </c:strCache>
            </c:strRef>
          </c:cat>
          <c:val>
            <c:numRef>
              <c:f>'Диаграммы для доклада'!$C$207:$C$208</c:f>
              <c:numCache>
                <c:formatCode>0.00%</c:formatCode>
                <c:ptCount val="2"/>
                <c:pt idx="0">
                  <c:v>0.29411764705882354</c:v>
                </c:pt>
                <c:pt idx="1">
                  <c:v>0.85561497326203206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33-4958-AFFD-D334ACB7C1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683264"/>
        <c:axId val="134705536"/>
      </c:barChart>
      <c:catAx>
        <c:axId val="134683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4705536"/>
        <c:crosses val="autoZero"/>
        <c:auto val="1"/>
        <c:lblAlgn val="ctr"/>
        <c:lblOffset val="100"/>
        <c:noMultiLvlLbl val="0"/>
      </c:catAx>
      <c:valAx>
        <c:axId val="1347055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34683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Montserrat Medium" panose="00000600000000000000" pitchFamily="2" charset="-52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'Диаграммы для доклада'!$B$201</c:f>
              <c:strCache>
                <c:ptCount val="1"/>
                <c:pt idx="0">
                  <c:v>Отсутствует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доклада'!$A$202:$A$204</c:f>
              <c:strCache>
                <c:ptCount val="3"/>
                <c:pt idx="0">
                  <c:v>Наличие в разделе "Независимая оценка качества оказания услуг" на официальном сайте образовательной организации отчетов по реализации планов мероприятий по результатам НОКО в 2020 году, реализованных в полном объеме (по состоянию 31.12.2022)</c:v>
                </c:pt>
                <c:pt idx="1">
                  <c:v>Наличие в разделе "Независимая оценка качества оказания услуг" на официальном сайте образовательной организации  планов по итогам НОКО в 2020 году</c:v>
                </c:pt>
                <c:pt idx="2">
                  <c:v>Наличие раздела "Независимая оценка качества оказания услуг" на официальном сайте образовательной организации</c:v>
                </c:pt>
              </c:strCache>
            </c:strRef>
          </c:cat>
          <c:val>
            <c:numRef>
              <c:f>'Диаграммы для доклада'!$B$202:$B$204</c:f>
              <c:numCache>
                <c:formatCode>0.00%</c:formatCode>
                <c:ptCount val="3"/>
                <c:pt idx="0">
                  <c:v>0.16042780748663102</c:v>
                </c:pt>
                <c:pt idx="1">
                  <c:v>0.14438502673796794</c:v>
                </c:pt>
                <c:pt idx="2">
                  <c:v>3.20855614973262E-2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D-4C93-B8EF-E8BD571F90F1}"/>
            </c:ext>
          </c:extLst>
        </c:ser>
        <c:ser>
          <c:idx val="1"/>
          <c:order val="1"/>
          <c:tx>
            <c:strRef>
              <c:f>'Диаграммы для доклада'!$C$201</c:f>
              <c:strCache>
                <c:ptCount val="1"/>
                <c:pt idx="0">
                  <c:v>В наличии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доклада'!$A$202:$A$204</c:f>
              <c:strCache>
                <c:ptCount val="3"/>
                <c:pt idx="0">
                  <c:v>Наличие в разделе "Независимая оценка качества оказания услуг" на официальном сайте образовательной организации отчетов по реализации планов мероприятий по результатам НОКО в 2020 году, реализованных в полном объеме (по состоянию 31.12.2022)</c:v>
                </c:pt>
                <c:pt idx="1">
                  <c:v>Наличие в разделе "Независимая оценка качества оказания услуг" на официальном сайте образовательной организации  планов по итогам НОКО в 2020 году</c:v>
                </c:pt>
                <c:pt idx="2">
                  <c:v>Наличие раздела "Независимая оценка качества оказания услуг" на официальном сайте образовательной организации</c:v>
                </c:pt>
              </c:strCache>
            </c:strRef>
          </c:cat>
          <c:val>
            <c:numRef>
              <c:f>'Диаграммы для доклада'!$C$202:$C$204</c:f>
              <c:numCache>
                <c:formatCode>0.00%</c:formatCode>
                <c:ptCount val="3"/>
                <c:pt idx="0">
                  <c:v>0.82352941176470595</c:v>
                </c:pt>
                <c:pt idx="1">
                  <c:v>0.85294117647058831</c:v>
                </c:pt>
                <c:pt idx="2">
                  <c:v>0.96524064171123003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D-4C93-B8EF-E8BD571F90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009792"/>
        <c:axId val="135011328"/>
      </c:barChart>
      <c:catAx>
        <c:axId val="13500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5011328"/>
        <c:crosses val="autoZero"/>
        <c:auto val="1"/>
        <c:lblAlgn val="ctr"/>
        <c:lblOffset val="100"/>
        <c:noMultiLvlLbl val="0"/>
      </c:catAx>
      <c:valAx>
        <c:axId val="13501132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35009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Montserrat Medium" panose="00000600000000000000" pitchFamily="2" charset="-52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'Диаграммы для доклада'!$B$479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доклада'!$A$480:$A$482</c:f>
              <c:strCache>
                <c:ptCount val="3"/>
                <c:pt idx="0">
                  <c:v>Учредители</c:v>
                </c:pt>
                <c:pt idx="1">
                  <c:v>МО</c:v>
                </c:pt>
                <c:pt idx="2">
                  <c:v>В целом</c:v>
                </c:pt>
              </c:strCache>
            </c:strRef>
          </c:cat>
          <c:val>
            <c:numRef>
              <c:f>'Диаграммы для доклада'!$B$480:$B$482</c:f>
              <c:numCache>
                <c:formatCode>0.00</c:formatCode>
                <c:ptCount val="3"/>
                <c:pt idx="0">
                  <c:v>3.5894206549118386</c:v>
                </c:pt>
                <c:pt idx="1">
                  <c:v>2.8361484874510925</c:v>
                </c:pt>
                <c:pt idx="2">
                  <c:v>2.8989310519778164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0-4E8D-8284-F01E932A04E9}"/>
            </c:ext>
          </c:extLst>
        </c:ser>
        <c:ser>
          <c:idx val="1"/>
          <c:order val="1"/>
          <c:tx>
            <c:strRef>
              <c:f>'Диаграммы для доклада'!$C$479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F3-422E-BD24-6800BE8EAE4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F3-422E-BD24-6800BE8EAE4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8F3-422E-BD24-6800BE8EAE4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'Диаграммы для доклада'!$A$480:$A$482</c:f>
              <c:strCache>
                <c:ptCount val="3"/>
                <c:pt idx="0">
                  <c:v>Учредители</c:v>
                </c:pt>
                <c:pt idx="1">
                  <c:v>МО</c:v>
                </c:pt>
                <c:pt idx="2">
                  <c:v>В целом</c:v>
                </c:pt>
              </c:strCache>
            </c:strRef>
          </c:cat>
          <c:val>
            <c:numRef>
              <c:f>'Диаграммы для доклада'!$C$480:$C$482</c:f>
              <c:numCache>
                <c:formatCode>0.00</c:formatCode>
                <c:ptCount val="3"/>
                <c:pt idx="0">
                  <c:v>96.410579345088166</c:v>
                </c:pt>
                <c:pt idx="1">
                  <c:v>97.163851512548902</c:v>
                </c:pt>
                <c:pt idx="2">
                  <c:v>97.101068948022188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F0-4E8D-8284-F01E932A04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5092480"/>
        <c:axId val="135110656"/>
      </c:barChart>
      <c:catAx>
        <c:axId val="135092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5110656"/>
        <c:crosses val="autoZero"/>
        <c:auto val="1"/>
        <c:lblAlgn val="ctr"/>
        <c:lblOffset val="100"/>
        <c:noMultiLvlLbl val="0"/>
      </c:catAx>
      <c:valAx>
        <c:axId val="13511065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35092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02CB-BAA4-48CE-82BA-170BAABFCACE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BC20-1A15-47EF-ACC4-D0F47542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3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BC20-1A15-47EF-ACC4-D0F47542A8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4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0BC20-1A15-47EF-ACC4-D0F47542A8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6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8C4-A2AE-42BB-A13A-0ECBFB3A7430}" type="datetime1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C62D-F313-4485-A8CE-34EAA15D7ECB}" type="datetime1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51C2-C010-4AAC-99DB-3177238608CE}" type="datetime1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CFF5-7E9F-41C5-A2A6-DE5B05CF406B}" type="datetime1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E7DE-D1D6-4BCC-A567-C35F1FC33E43}" type="datetime1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7187-C18D-4F74-9883-80A5ED6EB8F5}" type="datetime1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FC4-6FB8-4BF5-9CEE-669B1CE0EB2C}" type="datetime1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4CE8-3CB9-4AE0-9A51-49DBC775B9A1}" type="datetime1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5226-FD8C-4282-AC51-6F607A34D669}" type="datetime1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A40C-EDFD-4466-A651-F8F0CFB5BD5D}" type="datetime1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ED75-2B12-4924-BAD8-F7708B38BDDE}" type="datetime1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FCC1-EFEA-4C29-BE77-F3A40014D597}" type="datetime1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Подключения со сплошной заливкой">
            <a:extLst>
              <a:ext uri="{FF2B5EF4-FFF2-40B4-BE49-F238E27FC236}">
                <a16:creationId xmlns="" xmlns:a16="http://schemas.microsoft.com/office/drawing/2014/main" id="{9AB52A72-EC44-418A-A445-5D671E67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2439">
            <a:off x="1091098" y="-710359"/>
            <a:ext cx="6980802" cy="6980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83625"/>
            <a:ext cx="8784976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36B9D"/>
                </a:solidFill>
                <a:latin typeface="Montserrat Black" panose="00000A00000000000000" pitchFamily="2" charset="-52"/>
              </a:rPr>
              <a:t>ИТОГИ НЕЗАВИСИМОЙ ОЦЕНКИ КАЧЕСТВА УСЛОВИЙ ОСУЩЕСТВЛЕНИЯ ОБРАЗОВАТЕЛЬНОЙ ДЕЯТЕЛЬНОСТИ ОРГАНИЗАЦИЯМИ ДОПОЛНИТЕЛЬНОГО ОБРАЗОВАНИЯ, РАСПОЛОЖЕННЫМИ НА ТЕРРИТОРИИ СВЕРДЛОВСКОЙ ОБЛАСТИ, В 2023 ГОДУ</a:t>
            </a:r>
            <a:endParaRPr lang="ru-RU" sz="3000" dirty="0">
              <a:solidFill>
                <a:srgbClr val="036B9D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5818" y="482896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2023 г.</a:t>
            </a:r>
          </a:p>
        </p:txBody>
      </p:sp>
      <p:sp>
        <p:nvSpPr>
          <p:cNvPr id="2" name="AutoShape 2" descr="Министерство образования и молодежной политики Свердловской област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2980AD61-B4F1-44E8-8E97-32399A7A000C}"/>
              </a:ext>
            </a:extLst>
          </p:cNvPr>
          <p:cNvGrpSpPr/>
          <p:nvPr/>
        </p:nvGrpSpPr>
        <p:grpSpPr>
          <a:xfrm>
            <a:off x="5668927" y="3463652"/>
            <a:ext cx="2358997" cy="1174914"/>
            <a:chOff x="4877299" y="3463652"/>
            <a:chExt cx="2358997" cy="117491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77299" y="4130735"/>
              <a:ext cx="23589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900" cap="all" dirty="0">
                  <a:latin typeface="Montserrat" panose="00000500000000000000" pitchFamily="2" charset="-52"/>
                </a:rPr>
                <a:t>Центр гуманитарных,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900" cap="all" dirty="0">
                  <a:latin typeface="Montserrat" panose="00000500000000000000" pitchFamily="2" charset="-52"/>
                </a:rPr>
                <a:t>социально-экономических и политических исследований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DCBB35B-E23E-47DA-A4B6-863BFD8A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9530" y="3463652"/>
              <a:ext cx="554535" cy="617144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00B74FD-F2CA-4C3E-9958-59BFE4446A2C}"/>
              </a:ext>
            </a:extLst>
          </p:cNvPr>
          <p:cNvSpPr/>
          <p:nvPr/>
        </p:nvSpPr>
        <p:spPr>
          <a:xfrm>
            <a:off x="2295577" y="521235"/>
            <a:ext cx="4552846" cy="8119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88D6116-1996-4F3F-84FA-314F13AD112C}"/>
              </a:ext>
            </a:extLst>
          </p:cNvPr>
          <p:cNvSpPr/>
          <p:nvPr/>
        </p:nvSpPr>
        <p:spPr>
          <a:xfrm>
            <a:off x="2295577" y="2542057"/>
            <a:ext cx="4552846" cy="8119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5978D88-75DC-4B6C-8B3A-AD0AE0E83FE3}"/>
              </a:ext>
            </a:extLst>
          </p:cNvPr>
          <p:cNvGrpSpPr/>
          <p:nvPr/>
        </p:nvGrpSpPr>
        <p:grpSpPr>
          <a:xfrm>
            <a:off x="1116078" y="3463652"/>
            <a:ext cx="2358997" cy="1172074"/>
            <a:chOff x="1116078" y="3466492"/>
            <a:chExt cx="2358997" cy="1172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6078" y="4130735"/>
              <a:ext cx="23589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cap="all" dirty="0">
                  <a:latin typeface="Montserrat" panose="00000500000000000000" pitchFamily="2" charset="-52"/>
                </a:rPr>
                <a:t>Министерство образования и молодежной политики Свердловской области</a:t>
              </a:r>
            </a:p>
          </p:txBody>
        </p:sp>
        <p:pic>
          <p:nvPicPr>
            <p:cNvPr id="4" name="Picture 2" descr="Министерство образования и молодежной политики Свердловской области.  Логотип - Фотографии с меткой «рисунки» | Земля Мастеров">
              <a:extLst>
                <a:ext uri="{FF2B5EF4-FFF2-40B4-BE49-F238E27FC236}">
                  <a16:creationId xmlns="" xmlns:a16="http://schemas.microsoft.com/office/drawing/2014/main" id="{24A42D2D-F808-42D3-940C-A8187A866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149" y="3466492"/>
              <a:ext cx="832855" cy="614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6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одключения со сплошной заливкой">
            <a:extLst>
              <a:ext uri="{FF2B5EF4-FFF2-40B4-BE49-F238E27FC236}">
                <a16:creationId xmlns="" xmlns:a16="http://schemas.microsoft.com/office/drawing/2014/main" id="{EF084C0F-062F-4279-AEFF-22F3466D3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2439">
            <a:off x="1081599" y="-710359"/>
            <a:ext cx="6980802" cy="6980802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688552"/>
              </p:ext>
            </p:extLst>
          </p:nvPr>
        </p:nvGraphicFramePr>
        <p:xfrm>
          <a:off x="76126" y="1893514"/>
          <a:ext cx="9067874" cy="32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0749A3-1508-4AAE-9EEB-84BE38D66654}"/>
              </a:ext>
            </a:extLst>
          </p:cNvPr>
          <p:cNvSpPr txBox="1"/>
          <p:nvPr/>
        </p:nvSpPr>
        <p:spPr>
          <a:xfrm>
            <a:off x="1763687" y="204952"/>
            <a:ext cx="7380313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Общие </a:t>
            </a:r>
            <a:r>
              <a:rPr lang="ru-RU" sz="32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замечания и предложения</a:t>
            </a:r>
            <a:r>
              <a:rPr lang="ru-RU" sz="32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, высказанные получателями услуг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BEC842-F1A3-429A-BBB9-46B9843C7384}"/>
              </a:ext>
            </a:extLst>
          </p:cNvPr>
          <p:cNvSpPr/>
          <p:nvPr/>
        </p:nvSpPr>
        <p:spPr>
          <a:xfrm>
            <a:off x="1763688" y="107375"/>
            <a:ext cx="7411691" cy="975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435236B-5F11-485F-9852-24F4255A14A6}"/>
              </a:ext>
            </a:extLst>
          </p:cNvPr>
          <p:cNvSpPr/>
          <p:nvPr/>
        </p:nvSpPr>
        <p:spPr>
          <a:xfrm>
            <a:off x="1763688" y="1774612"/>
            <a:ext cx="7411691" cy="975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39E51C39-AC33-4C2D-9AA8-5CF2130ABE2D}"/>
              </a:ext>
            </a:extLst>
          </p:cNvPr>
          <p:cNvGrpSpPr/>
          <p:nvPr/>
        </p:nvGrpSpPr>
        <p:grpSpPr>
          <a:xfrm>
            <a:off x="275759" y="345654"/>
            <a:ext cx="1307984" cy="1288256"/>
            <a:chOff x="481946" y="2127120"/>
            <a:chExt cx="2232248" cy="128825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14D59DD4-B38C-4BF7-8144-AF721773FB74}"/>
                </a:ext>
              </a:extLst>
            </p:cNvPr>
            <p:cNvSpPr/>
            <p:nvPr/>
          </p:nvSpPr>
          <p:spPr>
            <a:xfrm>
              <a:off x="481946" y="2127120"/>
              <a:ext cx="2232248" cy="1288256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76BAE88-9A4A-4BF1-A03C-EBBD0D1F68DA}"/>
                </a:ext>
              </a:extLst>
            </p:cNvPr>
            <p:cNvSpPr txBox="1"/>
            <p:nvPr/>
          </p:nvSpPr>
          <p:spPr>
            <a:xfrm>
              <a:off x="506233" y="2328448"/>
              <a:ext cx="2183665" cy="9541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114318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5FD9E5F-6540-42F7-B32B-DE92D5D6EE48}"/>
                </a:ext>
              </a:extLst>
            </p:cNvPr>
            <p:cNvSpPr txBox="1"/>
            <p:nvPr/>
          </p:nvSpPr>
          <p:spPr>
            <a:xfrm>
              <a:off x="481946" y="2773526"/>
              <a:ext cx="22322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Родителей и детей старше 14  лет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7C9FD48-ED4F-4CCB-9AC7-53F310E021E6}"/>
                </a:ext>
              </a:extLst>
            </p:cNvPr>
            <p:cNvSpPr txBox="1"/>
            <p:nvPr/>
          </p:nvSpPr>
          <p:spPr>
            <a:xfrm>
              <a:off x="481946" y="2158572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Опрошено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E6C59947-B2FC-B0A6-BC41-A02EB2EF1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578436"/>
              </p:ext>
            </p:extLst>
          </p:nvPr>
        </p:nvGraphicFramePr>
        <p:xfrm>
          <a:off x="1979712" y="1893514"/>
          <a:ext cx="7056784" cy="316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42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сширение бизнеса со сплошной заливкой">
            <a:extLst>
              <a:ext uri="{FF2B5EF4-FFF2-40B4-BE49-F238E27FC236}">
                <a16:creationId xmlns="" xmlns:a16="http://schemas.microsoft.com/office/drawing/2014/main" id="{5E83BDB3-9846-40F3-BD80-84671114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7033" y="-537170"/>
            <a:ext cx="6217840" cy="6217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38CE56-B3F2-411D-93F0-0297F25837FF}"/>
              </a:ext>
            </a:extLst>
          </p:cNvPr>
          <p:cNvSpPr txBox="1"/>
          <p:nvPr/>
        </p:nvSpPr>
        <p:spPr>
          <a:xfrm>
            <a:off x="0" y="214866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Популяризация </a:t>
            </a:r>
            <a:r>
              <a:rPr lang="en-US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bus.gov.ru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9BFE001-7C1A-4EEA-8003-29DC253416E5}"/>
              </a:ext>
            </a:extLst>
          </p:cNvPr>
          <p:cNvSpPr/>
          <p:nvPr/>
        </p:nvSpPr>
        <p:spPr>
          <a:xfrm>
            <a:off x="0" y="1599861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B8F97B4-DCD0-4073-8A43-39FCA566281A}"/>
              </a:ext>
            </a:extLst>
          </p:cNvPr>
          <p:cNvSpPr/>
          <p:nvPr/>
        </p:nvSpPr>
        <p:spPr>
          <a:xfrm>
            <a:off x="0" y="119189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F0FE011-EF0B-4704-BA4A-C60042E45D65}"/>
              </a:ext>
            </a:extLst>
          </p:cNvPr>
          <p:cNvGrpSpPr/>
          <p:nvPr/>
        </p:nvGrpSpPr>
        <p:grpSpPr>
          <a:xfrm>
            <a:off x="6660232" y="232604"/>
            <a:ext cx="2340559" cy="1367258"/>
            <a:chOff x="3353044" y="2699818"/>
            <a:chExt cx="1574801" cy="106135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FC06C21-FB80-4B62-9A7A-100D0BBA24EA}"/>
                </a:ext>
              </a:extLst>
            </p:cNvPr>
            <p:cNvSpPr/>
            <p:nvPr/>
          </p:nvSpPr>
          <p:spPr>
            <a:xfrm>
              <a:off x="3353045" y="2699818"/>
              <a:ext cx="1574800" cy="1061356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3638195-66C7-458B-8F87-585D78F6842B}"/>
                </a:ext>
              </a:extLst>
            </p:cNvPr>
            <p:cNvSpPr txBox="1"/>
            <p:nvPr/>
          </p:nvSpPr>
          <p:spPr>
            <a:xfrm>
              <a:off x="3353044" y="2734745"/>
              <a:ext cx="1574800" cy="9915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Работа образовательных организаций по популяризации сайта bus.gov.ru оценивается как </a:t>
              </a:r>
              <a:r>
                <a:rPr lang="ru-RU" sz="1100" dirty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отличная</a:t>
              </a:r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. Высокие показатели зафиксированы по всем критериям.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6D952594-F72F-F7C3-80CA-E0CF06C19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968599"/>
              </p:ext>
            </p:extLst>
          </p:nvPr>
        </p:nvGraphicFramePr>
        <p:xfrm>
          <a:off x="1034802" y="1923678"/>
          <a:ext cx="7074395" cy="301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28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сширение бизнеса со сплошной заливкой">
            <a:extLst>
              <a:ext uri="{FF2B5EF4-FFF2-40B4-BE49-F238E27FC236}">
                <a16:creationId xmlns="" xmlns:a16="http://schemas.microsoft.com/office/drawing/2014/main" id="{5E83BDB3-9846-40F3-BD80-84671114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7033" y="-537170"/>
            <a:ext cx="6217840" cy="6217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38CE56-B3F2-411D-93F0-0297F25837FF}"/>
              </a:ext>
            </a:extLst>
          </p:cNvPr>
          <p:cNvSpPr txBox="1"/>
          <p:nvPr/>
        </p:nvSpPr>
        <p:spPr>
          <a:xfrm>
            <a:off x="0" y="214866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Популяризация </a:t>
            </a:r>
            <a:r>
              <a:rPr lang="en-US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bus.gov.ru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9BFE001-7C1A-4EEA-8003-29DC253416E5}"/>
              </a:ext>
            </a:extLst>
          </p:cNvPr>
          <p:cNvSpPr/>
          <p:nvPr/>
        </p:nvSpPr>
        <p:spPr>
          <a:xfrm>
            <a:off x="0" y="1599861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B8F97B4-DCD0-4073-8A43-39FCA566281A}"/>
              </a:ext>
            </a:extLst>
          </p:cNvPr>
          <p:cNvSpPr/>
          <p:nvPr/>
        </p:nvSpPr>
        <p:spPr>
          <a:xfrm>
            <a:off x="0" y="119189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F0FE011-EF0B-4704-BA4A-C60042E45D65}"/>
              </a:ext>
            </a:extLst>
          </p:cNvPr>
          <p:cNvGrpSpPr/>
          <p:nvPr/>
        </p:nvGrpSpPr>
        <p:grpSpPr>
          <a:xfrm>
            <a:off x="6660232" y="232604"/>
            <a:ext cx="2340559" cy="1367258"/>
            <a:chOff x="3353044" y="2699818"/>
            <a:chExt cx="1574801" cy="106135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FC06C21-FB80-4B62-9A7A-100D0BBA24EA}"/>
                </a:ext>
              </a:extLst>
            </p:cNvPr>
            <p:cNvSpPr/>
            <p:nvPr/>
          </p:nvSpPr>
          <p:spPr>
            <a:xfrm>
              <a:off x="3353045" y="2699818"/>
              <a:ext cx="1574800" cy="1061356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3638195-66C7-458B-8F87-585D78F6842B}"/>
                </a:ext>
              </a:extLst>
            </p:cNvPr>
            <p:cNvSpPr txBox="1"/>
            <p:nvPr/>
          </p:nvSpPr>
          <p:spPr>
            <a:xfrm>
              <a:off x="3353044" y="2734745"/>
              <a:ext cx="1574800" cy="9915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Работа образовательных организаций по популяризации сайта bus.gov.ru оценивается как </a:t>
              </a:r>
              <a:r>
                <a:rPr lang="ru-RU" sz="1100" dirty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отличная</a:t>
              </a:r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. Высокие показатели зафиксированы по всем критериям.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43837ACC-ED99-E422-8225-7D302060D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325135"/>
              </p:ext>
            </p:extLst>
          </p:nvPr>
        </p:nvGraphicFramePr>
        <p:xfrm>
          <a:off x="1043608" y="1923678"/>
          <a:ext cx="7128792" cy="301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5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оциальная сеть со сплошной заливкой">
            <a:extLst>
              <a:ext uri="{FF2B5EF4-FFF2-40B4-BE49-F238E27FC236}">
                <a16:creationId xmlns="" xmlns:a16="http://schemas.microsoft.com/office/drawing/2014/main" id="{F8CBF5BA-4DD3-469F-9FE1-8FFBE4BC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448">
            <a:off x="560255" y="-1365040"/>
            <a:ext cx="8555466" cy="8555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A33C8A-9F9F-444E-B82F-A3BDE968D2F8}"/>
              </a:ext>
            </a:extLst>
          </p:cNvPr>
          <p:cNvSpPr txBox="1"/>
          <p:nvPr/>
        </p:nvSpPr>
        <p:spPr>
          <a:xfrm>
            <a:off x="1763688" y="204952"/>
            <a:ext cx="738031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Уровень удовлетворенности </a:t>
            </a:r>
            <a:r>
              <a:rPr lang="ru-RU" sz="36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работой с родителями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BEF840A-BA17-47E5-B01E-260FBA4EDA11}"/>
              </a:ext>
            </a:extLst>
          </p:cNvPr>
          <p:cNvSpPr/>
          <p:nvPr/>
        </p:nvSpPr>
        <p:spPr>
          <a:xfrm>
            <a:off x="1763688" y="107375"/>
            <a:ext cx="7411691" cy="975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592803B-4BC9-4719-B593-1BC515E00A32}"/>
              </a:ext>
            </a:extLst>
          </p:cNvPr>
          <p:cNvSpPr/>
          <p:nvPr/>
        </p:nvSpPr>
        <p:spPr>
          <a:xfrm>
            <a:off x="1763688" y="1405281"/>
            <a:ext cx="7411691" cy="975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7BF0003-0FD6-4498-9A30-6FB5BD85D24C}"/>
              </a:ext>
            </a:extLst>
          </p:cNvPr>
          <p:cNvGrpSpPr/>
          <p:nvPr/>
        </p:nvGrpSpPr>
        <p:grpSpPr>
          <a:xfrm>
            <a:off x="395536" y="1739283"/>
            <a:ext cx="4680520" cy="1200331"/>
            <a:chOff x="3353044" y="2699818"/>
            <a:chExt cx="1574801" cy="106135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0D300234-F307-4E79-ABD4-EAC8292E5748}"/>
                </a:ext>
              </a:extLst>
            </p:cNvPr>
            <p:cNvSpPr/>
            <p:nvPr/>
          </p:nvSpPr>
          <p:spPr>
            <a:xfrm>
              <a:off x="3353045" y="2699818"/>
              <a:ext cx="1574800" cy="1061356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C11A5CE-3679-4B9D-8FDA-B14114D66B0E}"/>
                </a:ext>
              </a:extLst>
            </p:cNvPr>
            <p:cNvSpPr txBox="1"/>
            <p:nvPr/>
          </p:nvSpPr>
          <p:spPr>
            <a:xfrm>
              <a:off x="3353044" y="2699820"/>
              <a:ext cx="1574800" cy="10613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Результаты по дополнительному параметру независимой оценки «удовлетворенность работой образовательной организации с родителями» показывают, что подавляющее большинство опрошенных родителей –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97,24%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– удовлетворены организацией работы ОО с родителями.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62BD0299-DEDA-4264-B59B-0BD6C51BCE5F}"/>
              </a:ext>
            </a:extLst>
          </p:cNvPr>
          <p:cNvGrpSpPr/>
          <p:nvPr/>
        </p:nvGrpSpPr>
        <p:grpSpPr>
          <a:xfrm>
            <a:off x="395536" y="3176039"/>
            <a:ext cx="2736299" cy="1860085"/>
            <a:chOff x="3353044" y="2699818"/>
            <a:chExt cx="1574801" cy="106135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3A60B93-B8A6-4B03-9ECD-D64857FF8594}"/>
                </a:ext>
              </a:extLst>
            </p:cNvPr>
            <p:cNvSpPr/>
            <p:nvPr/>
          </p:nvSpPr>
          <p:spPr>
            <a:xfrm>
              <a:off x="3353045" y="2699818"/>
              <a:ext cx="1574800" cy="1061356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82EEEE7-EE76-415A-915E-7F1E59EDAE87}"/>
                </a:ext>
              </a:extLst>
            </p:cNvPr>
            <p:cNvSpPr txBox="1"/>
            <p:nvPr/>
          </p:nvSpPr>
          <p:spPr>
            <a:xfrm>
              <a:off x="3353044" y="2888046"/>
              <a:ext cx="1574800" cy="6849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4,54%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образовательных организаций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(17 организаций)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зафиксирован максимальный уровень удовлетворенности (100,00 баллов) по данному показателю. 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392221"/>
              </p:ext>
            </p:extLst>
          </p:nvPr>
        </p:nvGraphicFramePr>
        <p:xfrm>
          <a:off x="4932040" y="1823171"/>
          <a:ext cx="4211960" cy="305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38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оциальная сеть со сплошной заливкой">
            <a:extLst>
              <a:ext uri="{FF2B5EF4-FFF2-40B4-BE49-F238E27FC236}">
                <a16:creationId xmlns="" xmlns:a16="http://schemas.microsoft.com/office/drawing/2014/main" id="{092DC216-35E1-408F-B5F0-2DCBC141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448">
            <a:off x="4161218" y="-748508"/>
            <a:ext cx="6229829" cy="6229829"/>
          </a:xfrm>
          <a:prstGeom prst="rect">
            <a:avLst/>
          </a:prstGeom>
        </p:spPr>
      </p:pic>
      <p:pic>
        <p:nvPicPr>
          <p:cNvPr id="13" name="Рисунок 12" descr="Социальная сеть со сплошной заливкой">
            <a:extLst>
              <a:ext uri="{FF2B5EF4-FFF2-40B4-BE49-F238E27FC236}">
                <a16:creationId xmlns="" xmlns:a16="http://schemas.microsoft.com/office/drawing/2014/main" id="{32F84889-3C72-4901-BF42-54AA91BB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448">
            <a:off x="-1067536" y="259604"/>
            <a:ext cx="6229829" cy="6229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73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Основные выводы по результатам </a:t>
            </a:r>
            <a:r>
              <a:rPr lang="ru-RU" sz="2400" dirty="0" smtClean="0">
                <a:solidFill>
                  <a:srgbClr val="036B9D"/>
                </a:solidFill>
                <a:latin typeface="Montserrat SemiBold" panose="00000700000000000000" pitchFamily="2" charset="-52"/>
              </a:rPr>
              <a:t>НОКО-202</a:t>
            </a:r>
            <a:r>
              <a:rPr lang="en-US" sz="2400" dirty="0" smtClean="0">
                <a:solidFill>
                  <a:srgbClr val="036B9D"/>
                </a:solidFill>
                <a:latin typeface="Montserrat SemiBold" panose="00000700000000000000" pitchFamily="2" charset="-52"/>
              </a:rPr>
              <a:t>3</a:t>
            </a:r>
            <a:endParaRPr lang="ru-RU" sz="2400" dirty="0">
              <a:solidFill>
                <a:srgbClr val="036B9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4707E01-60FF-4FC4-B983-4E73911BC4FC}"/>
              </a:ext>
            </a:extLst>
          </p:cNvPr>
          <p:cNvGrpSpPr/>
          <p:nvPr/>
        </p:nvGrpSpPr>
        <p:grpSpPr>
          <a:xfrm>
            <a:off x="323528" y="915566"/>
            <a:ext cx="8640960" cy="3765702"/>
            <a:chOff x="683568" y="1334128"/>
            <a:chExt cx="7776864" cy="376570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FF635FCB-94F4-44B0-B94E-EB8E8AA728F4}"/>
                </a:ext>
              </a:extLst>
            </p:cNvPr>
            <p:cNvSpPr/>
            <p:nvPr/>
          </p:nvSpPr>
          <p:spPr>
            <a:xfrm>
              <a:off x="683568" y="1334128"/>
              <a:ext cx="7776864" cy="3765702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46417" y="1508819"/>
              <a:ext cx="7451167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dirty="0">
                  <a:solidFill>
                    <a:schemeClr val="bg1"/>
                  </a:solidFill>
                  <a:latin typeface="Montserrat" panose="020B0604020202020204" charset="-52"/>
                </a:rPr>
                <a:t>Наиболее высокие оценки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 организации получили по критериям «</a:t>
              </a:r>
              <a:r>
                <a:rPr lang="ru-RU" sz="1200" b="1" dirty="0">
                  <a:solidFill>
                    <a:schemeClr val="bg1"/>
                  </a:solidFill>
                  <a:latin typeface="Montserrat" panose="020B0604020202020204" charset="-52"/>
                </a:rPr>
                <a:t>Доброжелательность, вежливость работников организаций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» (от 88,87 баллов до 100,00 баллов) и «Удовлетворенность условиями оказания услуг» (от 83,43 баллов до 100,00 баллов) по организациям в целом средний балл составляет –  98,43 балла и 97,78 балла соответственно.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endParaRPr lang="ru-RU" sz="1200" dirty="0">
                <a:solidFill>
                  <a:schemeClr val="bg1"/>
                </a:solidFill>
                <a:latin typeface="Montserrat" panose="020B0604020202020204" charset="-52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По критериям «</a:t>
              </a:r>
              <a:r>
                <a:rPr lang="ru-RU" sz="1200" b="1" dirty="0">
                  <a:solidFill>
                    <a:schemeClr val="bg1"/>
                  </a:solidFill>
                  <a:latin typeface="Montserrat" panose="020B0604020202020204" charset="-52"/>
                </a:rPr>
                <a:t>Комфортность условий предоставления услуг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» (от 68,05 баллов до 100,00 баллов) и «</a:t>
              </a:r>
              <a:r>
                <a:rPr lang="ru-RU" sz="1200" b="1" dirty="0">
                  <a:solidFill>
                    <a:schemeClr val="bg1"/>
                  </a:solidFill>
                  <a:latin typeface="Montserrat" panose="020B0604020202020204" charset="-52"/>
                </a:rPr>
                <a:t>Открытость и доступность информации об организации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» (от 69,48 баллов до 99,61 баллов) по организациям в целом средний балл составляет – 96,33 балла и 94,85 балла соответственно.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endParaRPr lang="ru-RU" sz="1200" dirty="0">
                <a:solidFill>
                  <a:schemeClr val="bg1"/>
                </a:solidFill>
                <a:latin typeface="Montserrat" panose="020B0604020202020204" charset="-52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dirty="0">
                  <a:solidFill>
                    <a:schemeClr val="bg1"/>
                  </a:solidFill>
                  <a:latin typeface="Montserrat" panose="020B0604020202020204" charset="-52"/>
                </a:rPr>
                <a:t>Низкие оценки 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в целом зафиксированы по критерию «</a:t>
              </a:r>
              <a:r>
                <a:rPr lang="ru-RU" sz="1200" b="1" dirty="0">
                  <a:solidFill>
                    <a:schemeClr val="bg1"/>
                  </a:solidFill>
                  <a:latin typeface="Montserrat" panose="020B0604020202020204" charset="-52"/>
                </a:rPr>
                <a:t>Доступность услуг для инвалидов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» (от 26,67 баллов до 100,00 баллов) средний балл в целом по организациям 76,66 балла. В большинстве организаций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20B0604020202020204" charset="-52"/>
                </a:rPr>
                <a:t>(</a:t>
              </a:r>
              <a:r>
                <a:rPr lang="ru-RU" sz="1200" b="1" dirty="0" smtClean="0">
                  <a:solidFill>
                    <a:schemeClr val="bg1"/>
                  </a:solidFill>
                  <a:latin typeface="Montserrat" panose="020B0604020202020204" charset="-52"/>
                </a:rPr>
                <a:t>249</a:t>
              </a:r>
              <a:r>
                <a:rPr lang="ru-RU" sz="1200" b="1" dirty="0" smtClean="0">
                  <a:solidFill>
                    <a:srgbClr val="FF0000"/>
                  </a:solidFill>
                  <a:latin typeface="Montserrat" panose="020B0604020202020204" charset="-52"/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20B0604020202020204" charset="-52"/>
                </a:rPr>
                <a:t>ОО</a:t>
              </a:r>
              <a:r>
                <a:rPr lang="ru-RU" sz="1200" dirty="0">
                  <a:solidFill>
                    <a:schemeClr val="bg1"/>
                  </a:solidFill>
                  <a:latin typeface="Montserrat" panose="020B0604020202020204" charset="-52"/>
                </a:rPr>
                <a:t>) были получены низкие баллы по показателю 3.1 «Оборудование помещений образовательной организации и прилегающей к ней территории с учетом доступности для инвалидов» (52,78 балла, средний балл в целом по организациям). При этом по показателю 3.2 «Обеспечение в организации условий доступности, позволяющих инвалидам получать услуги наравне с другими» средний балл в целом по организациям (80,43 балла) можно оценить на «хорошо», согласно градации сайта bus.gov.ru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20B0604020202020204" charset="-52"/>
                </a:rPr>
                <a:t>.</a:t>
              </a:r>
              <a:endParaRPr lang="ru-RU" sz="1200" dirty="0">
                <a:solidFill>
                  <a:schemeClr val="bg1"/>
                </a:solidFill>
                <a:latin typeface="Montserrat" panose="020B0604020202020204" charset="-52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1DC55BE-DDDE-4327-B977-4B32F79C8A40}"/>
              </a:ext>
            </a:extLst>
          </p:cNvPr>
          <p:cNvSpPr/>
          <p:nvPr/>
        </p:nvSpPr>
        <p:spPr>
          <a:xfrm>
            <a:off x="683566" y="716846"/>
            <a:ext cx="7776870" cy="95678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Подключения со сплошной заливкой">
            <a:extLst>
              <a:ext uri="{FF2B5EF4-FFF2-40B4-BE49-F238E27FC236}">
                <a16:creationId xmlns="" xmlns:a16="http://schemas.microsoft.com/office/drawing/2014/main" id="{9AB52A72-EC44-418A-A445-5D671E678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2439">
            <a:off x="1091098" y="-710359"/>
            <a:ext cx="6980802" cy="6980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854" y="859648"/>
            <a:ext cx="6061362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36B9D"/>
                </a:solidFill>
                <a:latin typeface="Montserrat" panose="00000500000000000000" pitchFamily="2" charset="-52"/>
              </a:rPr>
              <a:t>РЕКОМЕНДАЦИИ </a:t>
            </a:r>
          </a:p>
          <a:p>
            <a:r>
              <a:rPr lang="ru-RU" sz="2000" b="1" dirty="0" smtClean="0">
                <a:solidFill>
                  <a:srgbClr val="036B9D"/>
                </a:solidFill>
                <a:latin typeface="Montserrat" panose="00000500000000000000" pitchFamily="2" charset="-52"/>
              </a:rPr>
              <a:t>по </a:t>
            </a:r>
            <a:r>
              <a:rPr lang="ru-RU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разработке планов мероприятий по устранению недостатков, выявленных в ходе проведения независимой оценки качества условий осуществления образовательной деятельности организациями,</a:t>
            </a:r>
            <a:r>
              <a:rPr lang="en-US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осуществляющими образовательную деятельность,</a:t>
            </a:r>
            <a:r>
              <a:rPr lang="en-US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расположенными на территории Свердловской области,</a:t>
            </a:r>
            <a:r>
              <a:rPr lang="en-US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в </a:t>
            </a:r>
            <a:r>
              <a:rPr lang="ru-RU" sz="2000" b="1" dirty="0" smtClean="0">
                <a:solidFill>
                  <a:srgbClr val="036B9D"/>
                </a:solidFill>
                <a:latin typeface="Montserrat" panose="00000500000000000000" pitchFamily="2" charset="-52"/>
              </a:rPr>
              <a:t>2023 </a:t>
            </a:r>
            <a:r>
              <a:rPr lang="ru-RU" sz="2000" b="1" dirty="0">
                <a:solidFill>
                  <a:srgbClr val="036B9D"/>
                </a:solidFill>
                <a:latin typeface="Montserrat" panose="00000500000000000000" pitchFamily="2" charset="-52"/>
              </a:rPr>
              <a:t>году</a:t>
            </a:r>
          </a:p>
        </p:txBody>
      </p:sp>
      <p:sp>
        <p:nvSpPr>
          <p:cNvPr id="2" name="AutoShape 2" descr="Министерство образования и молодежной политики Свердловской област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2980AD61-B4F1-44E8-8E97-32399A7A000C}"/>
              </a:ext>
            </a:extLst>
          </p:cNvPr>
          <p:cNvGrpSpPr/>
          <p:nvPr/>
        </p:nvGrpSpPr>
        <p:grpSpPr>
          <a:xfrm>
            <a:off x="6411345" y="736537"/>
            <a:ext cx="2358997" cy="1174914"/>
            <a:chOff x="4877299" y="3463652"/>
            <a:chExt cx="2358997" cy="117491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77299" y="4130735"/>
              <a:ext cx="23589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900" cap="all" dirty="0">
                  <a:latin typeface="Montserrat" panose="00000500000000000000" pitchFamily="2" charset="-52"/>
                </a:rPr>
                <a:t>Центр гуманитарных,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900" cap="all" dirty="0">
                  <a:latin typeface="Montserrat" panose="00000500000000000000" pitchFamily="2" charset="-52"/>
                </a:rPr>
                <a:t>социально-экономических и политических исследований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DCBB35B-E23E-47DA-A4B6-863BFD8A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79530" y="3463652"/>
              <a:ext cx="554535" cy="617144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88D6116-1996-4F3F-84FA-314F13AD112C}"/>
              </a:ext>
            </a:extLst>
          </p:cNvPr>
          <p:cNvSpPr/>
          <p:nvPr/>
        </p:nvSpPr>
        <p:spPr>
          <a:xfrm rot="16200000">
            <a:off x="-1862167" y="2404100"/>
            <a:ext cx="4552846" cy="8119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5978D88-75DC-4B6C-8B3A-AD0AE0E83FE3}"/>
              </a:ext>
            </a:extLst>
          </p:cNvPr>
          <p:cNvGrpSpPr/>
          <p:nvPr/>
        </p:nvGrpSpPr>
        <p:grpSpPr>
          <a:xfrm>
            <a:off x="6411345" y="2780042"/>
            <a:ext cx="2358997" cy="1172074"/>
            <a:chOff x="1116078" y="3466492"/>
            <a:chExt cx="2358997" cy="1172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6078" y="4130735"/>
              <a:ext cx="23589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cap="all" dirty="0">
                  <a:latin typeface="Montserrat" panose="00000500000000000000" pitchFamily="2" charset="-52"/>
                </a:rPr>
                <a:t>Министерство образования и молодежной политики Свердловской области</a:t>
              </a:r>
            </a:p>
          </p:txBody>
        </p:sp>
        <p:pic>
          <p:nvPicPr>
            <p:cNvPr id="4" name="Picture 2" descr="Министерство образования и молодежной политики Свердловской области.  Логотип - Фотографии с меткой «рисунки» | Земля Мастеров">
              <a:extLst>
                <a:ext uri="{FF2B5EF4-FFF2-40B4-BE49-F238E27FC236}">
                  <a16:creationId xmlns="" xmlns:a16="http://schemas.microsoft.com/office/drawing/2014/main" id="{24A42D2D-F808-42D3-940C-A8187A866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149" y="3466492"/>
              <a:ext cx="832855" cy="614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0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Шрифт Брайля со сплошной заливкой">
            <a:extLst>
              <a:ext uri="{FF2B5EF4-FFF2-40B4-BE49-F238E27FC236}">
                <a16:creationId xmlns="" xmlns:a16="http://schemas.microsoft.com/office/drawing/2014/main" id="{E182637F-3584-45CA-858D-CC273266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63753">
            <a:off x="-134125" y="-1598949"/>
            <a:ext cx="8957964" cy="8957964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926AB3A2-45E1-48A2-A53A-9B951212FA66}"/>
              </a:ext>
            </a:extLst>
          </p:cNvPr>
          <p:cNvGrpSpPr/>
          <p:nvPr/>
        </p:nvGrpSpPr>
        <p:grpSpPr>
          <a:xfrm>
            <a:off x="1187624" y="1930552"/>
            <a:ext cx="2232248" cy="1276419"/>
            <a:chOff x="506062" y="2127119"/>
            <a:chExt cx="2232248" cy="1276419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8AA2005E-7D50-4820-AB8D-83D2DE3A7ECF}"/>
                </a:ext>
              </a:extLst>
            </p:cNvPr>
            <p:cNvSpPr/>
            <p:nvPr/>
          </p:nvSpPr>
          <p:spPr>
            <a:xfrm>
              <a:off x="506062" y="2127119"/>
              <a:ext cx="2232248" cy="1276419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2794519-EC8E-4127-97CA-161B160549F8}"/>
                </a:ext>
              </a:extLst>
            </p:cNvPr>
            <p:cNvSpPr txBox="1"/>
            <p:nvPr/>
          </p:nvSpPr>
          <p:spPr>
            <a:xfrm>
              <a:off x="1066585" y="2208620"/>
              <a:ext cx="1157689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3</a:t>
              </a:r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,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78</a:t>
              </a:r>
              <a:endParaRPr lang="en-US" sz="2800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C902FBE-3854-4784-80E0-D2FD7A91CE66}"/>
                </a:ext>
              </a:extLst>
            </p:cNvPr>
            <p:cNvSpPr txBox="1"/>
            <p:nvPr/>
          </p:nvSpPr>
          <p:spPr>
            <a:xfrm>
              <a:off x="506062" y="2734851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Государственные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образовательные организации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214866"/>
            <a:ext cx="643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Средний балл за </a:t>
            </a:r>
            <a:r>
              <a:rPr lang="ru-RU" sz="44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НОКО-202</a:t>
            </a:r>
            <a:r>
              <a:rPr lang="en-US" sz="44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3</a:t>
            </a:r>
            <a:endParaRPr lang="ru-RU" sz="4400" dirty="0">
              <a:solidFill>
                <a:srgbClr val="036B9D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2CFD891-F724-462F-A7D6-D9215FA8D8A2}"/>
              </a:ext>
            </a:extLst>
          </p:cNvPr>
          <p:cNvSpPr/>
          <p:nvPr/>
        </p:nvSpPr>
        <p:spPr>
          <a:xfrm>
            <a:off x="0" y="1599861"/>
            <a:ext cx="5528263" cy="956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39A29E2A-412C-4398-A002-300637C2706E}"/>
              </a:ext>
            </a:extLst>
          </p:cNvPr>
          <p:cNvGrpSpPr/>
          <p:nvPr/>
        </p:nvGrpSpPr>
        <p:grpSpPr>
          <a:xfrm>
            <a:off x="6345554" y="237669"/>
            <a:ext cx="2232248" cy="1276419"/>
            <a:chOff x="506062" y="2127119"/>
            <a:chExt cx="2232248" cy="1276419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99B45A7C-017B-4385-AEE8-83F82C87B8BD}"/>
                </a:ext>
              </a:extLst>
            </p:cNvPr>
            <p:cNvSpPr/>
            <p:nvPr/>
          </p:nvSpPr>
          <p:spPr>
            <a:xfrm>
              <a:off x="506062" y="2127119"/>
              <a:ext cx="2232248" cy="1276419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829F943-2E50-4BD9-B5A8-BCA9CE99F7B1}"/>
                </a:ext>
              </a:extLst>
            </p:cNvPr>
            <p:cNvSpPr txBox="1"/>
            <p:nvPr/>
          </p:nvSpPr>
          <p:spPr>
            <a:xfrm>
              <a:off x="823730" y="2208620"/>
              <a:ext cx="1467068" cy="70788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92,81</a:t>
              </a:r>
              <a:endParaRPr lang="ru-RU" sz="4000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3BD0423-E54D-4169-82C3-F573188C3D5C}"/>
                </a:ext>
              </a:extLst>
            </p:cNvPr>
            <p:cNvSpPr txBox="1"/>
            <p:nvPr/>
          </p:nvSpPr>
          <p:spPr>
            <a:xfrm>
              <a:off x="506062" y="2839597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Образовательные организации в целом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6EFF2599-3221-4601-9063-D73588BE3F3D}"/>
              </a:ext>
            </a:extLst>
          </p:cNvPr>
          <p:cNvGrpSpPr/>
          <p:nvPr/>
        </p:nvGrpSpPr>
        <p:grpSpPr>
          <a:xfrm>
            <a:off x="5164508" y="3520140"/>
            <a:ext cx="2232248" cy="1276419"/>
            <a:chOff x="506062" y="2104315"/>
            <a:chExt cx="2232248" cy="1276419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6C9AB7AB-AD82-429B-839E-B0669040EEE6}"/>
                </a:ext>
              </a:extLst>
            </p:cNvPr>
            <p:cNvSpPr/>
            <p:nvPr/>
          </p:nvSpPr>
          <p:spPr>
            <a:xfrm>
              <a:off x="506062" y="2104315"/>
              <a:ext cx="2232248" cy="1276419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4A31764-D99F-4318-9676-6DB3D2FABFBC}"/>
                </a:ext>
              </a:extLst>
            </p:cNvPr>
            <p:cNvSpPr txBox="1"/>
            <p:nvPr/>
          </p:nvSpPr>
          <p:spPr>
            <a:xfrm>
              <a:off x="1082265" y="2208620"/>
              <a:ext cx="1082348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,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14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AE9DBB7-12D3-4B7F-B2E1-26FA3E1973B6}"/>
                </a:ext>
              </a:extLst>
            </p:cNvPr>
            <p:cNvSpPr txBox="1"/>
            <p:nvPr/>
          </p:nvSpPr>
          <p:spPr>
            <a:xfrm>
              <a:off x="506062" y="272700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Сельские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образовательные организации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FCE45749-247C-403C-9C71-B8EBC3ABEF5D}"/>
              </a:ext>
            </a:extLst>
          </p:cNvPr>
          <p:cNvGrpSpPr/>
          <p:nvPr/>
        </p:nvGrpSpPr>
        <p:grpSpPr>
          <a:xfrm>
            <a:off x="1067071" y="3542496"/>
            <a:ext cx="2232248" cy="1276419"/>
            <a:chOff x="506062" y="2127119"/>
            <a:chExt cx="2232248" cy="1276419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97ACA1F9-C356-4A62-BC09-FD35C5E537E6}"/>
                </a:ext>
              </a:extLst>
            </p:cNvPr>
            <p:cNvSpPr/>
            <p:nvPr/>
          </p:nvSpPr>
          <p:spPr>
            <a:xfrm>
              <a:off x="506062" y="2127119"/>
              <a:ext cx="2232248" cy="1276419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9D5C515-E937-4B80-82D5-1EF178EC7A60}"/>
                </a:ext>
              </a:extLst>
            </p:cNvPr>
            <p:cNvSpPr txBox="1"/>
            <p:nvPr/>
          </p:nvSpPr>
          <p:spPr>
            <a:xfrm>
              <a:off x="1036128" y="2208620"/>
              <a:ext cx="1152880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,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69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BA8057E-9555-4E61-852F-7C1B7E6BC6B2}"/>
                </a:ext>
              </a:extLst>
            </p:cNvPr>
            <p:cNvSpPr txBox="1"/>
            <p:nvPr/>
          </p:nvSpPr>
          <p:spPr>
            <a:xfrm>
              <a:off x="506062" y="2734851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Муниципальные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образовательные организации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D1975125-B800-4BA6-B39C-750267A91397}"/>
              </a:ext>
            </a:extLst>
          </p:cNvPr>
          <p:cNvGrpSpPr/>
          <p:nvPr/>
        </p:nvGrpSpPr>
        <p:grpSpPr>
          <a:xfrm>
            <a:off x="5173661" y="1975798"/>
            <a:ext cx="2259732" cy="1276419"/>
            <a:chOff x="465754" y="2089805"/>
            <a:chExt cx="2259732" cy="1276419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E1FBE3F4-E8FC-44B1-ABC1-3963AECD63FD}"/>
                </a:ext>
              </a:extLst>
            </p:cNvPr>
            <p:cNvSpPr/>
            <p:nvPr/>
          </p:nvSpPr>
          <p:spPr>
            <a:xfrm>
              <a:off x="493238" y="2089805"/>
              <a:ext cx="2232248" cy="1276419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C9322DE-9B06-430C-8C89-7076EB8FD255}"/>
                </a:ext>
              </a:extLst>
            </p:cNvPr>
            <p:cNvSpPr txBox="1"/>
            <p:nvPr/>
          </p:nvSpPr>
          <p:spPr>
            <a:xfrm>
              <a:off x="1036128" y="2208620"/>
              <a:ext cx="1146468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93,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02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DA101D4-8A45-47C1-9240-54868C360B80}"/>
                </a:ext>
              </a:extLst>
            </p:cNvPr>
            <p:cNvSpPr txBox="1"/>
            <p:nvPr/>
          </p:nvSpPr>
          <p:spPr>
            <a:xfrm>
              <a:off x="465754" y="266814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Городские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образовательные организации</a:t>
              </a: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171326D-29F7-4012-9BD8-261EB18A12E4}"/>
              </a:ext>
            </a:extLst>
          </p:cNvPr>
          <p:cNvSpPr/>
          <p:nvPr/>
        </p:nvSpPr>
        <p:spPr>
          <a:xfrm>
            <a:off x="0" y="119189"/>
            <a:ext cx="5528263" cy="956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трелка: изгиб по часовой стрелке со сплошной заливкой">
            <a:extLst>
              <a:ext uri="{FF2B5EF4-FFF2-40B4-BE49-F238E27FC236}">
                <a16:creationId xmlns="" xmlns:a16="http://schemas.microsoft.com/office/drawing/2014/main" id="{F69A351F-7911-4445-ACEF-090BA0C11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116632" y="-2612826"/>
            <a:ext cx="9438930" cy="9438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167" y="204159"/>
            <a:ext cx="7900833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Средние баллы по ОО за </a:t>
            </a:r>
            <a:r>
              <a:rPr lang="ru-RU" sz="44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НОКО-2023</a:t>
            </a:r>
            <a:r>
              <a:rPr lang="ru-RU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 в целом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B56A89E-43AD-421E-B90B-369886B6B6FF}"/>
              </a:ext>
            </a:extLst>
          </p:cNvPr>
          <p:cNvSpPr/>
          <p:nvPr/>
        </p:nvSpPr>
        <p:spPr>
          <a:xfrm>
            <a:off x="1763688" y="123477"/>
            <a:ext cx="7411691" cy="975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CCB7EE1-B8F3-4813-8697-2C4DD74F4BEC}"/>
              </a:ext>
            </a:extLst>
          </p:cNvPr>
          <p:cNvSpPr/>
          <p:nvPr/>
        </p:nvSpPr>
        <p:spPr>
          <a:xfrm>
            <a:off x="1763688" y="1509310"/>
            <a:ext cx="7411691" cy="975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729698"/>
            <a:ext cx="89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Medium" panose="00000600000000000000" pitchFamily="2" charset="-52"/>
              </a:rPr>
              <a:t>Средние баллы по каждому Критерию НОКО в 2023 году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633567"/>
            <a:ext cx="5725179" cy="261610"/>
          </a:xfrm>
          <a:prstGeom prst="rect">
            <a:avLst/>
          </a:prstGeom>
          <a:solidFill>
            <a:srgbClr val="03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Критерий 5. </a:t>
            </a:r>
            <a:r>
              <a:rPr lang="ru-RU" sz="1100" dirty="0">
                <a:solidFill>
                  <a:schemeClr val="bg1"/>
                </a:solidFill>
                <a:latin typeface="Montserrat" panose="00000500000000000000" pitchFamily="2" charset="-52"/>
              </a:rPr>
              <a:t>Удовлетворенность условиями оказания услуг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2387570"/>
            <a:ext cx="5955585" cy="261610"/>
          </a:xfrm>
          <a:prstGeom prst="rect">
            <a:avLst/>
          </a:prstGeom>
          <a:solidFill>
            <a:srgbClr val="03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Критерий 1. </a:t>
            </a:r>
            <a:r>
              <a:rPr lang="ru-RU" sz="1100" dirty="0">
                <a:solidFill>
                  <a:schemeClr val="bg1"/>
                </a:solidFill>
                <a:latin typeface="Montserrat" panose="00000500000000000000" pitchFamily="2" charset="-52"/>
              </a:rPr>
              <a:t>Открытость и доступность информации об организации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15616" y="2952985"/>
            <a:ext cx="5549273" cy="261610"/>
          </a:xfrm>
          <a:prstGeom prst="rect">
            <a:avLst/>
          </a:prstGeom>
          <a:solidFill>
            <a:srgbClr val="03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Критерий 2. </a:t>
            </a:r>
            <a:r>
              <a:rPr lang="ru-RU" sz="1100" dirty="0">
                <a:solidFill>
                  <a:schemeClr val="bg1"/>
                </a:solidFill>
                <a:latin typeface="Montserrat" panose="00000500000000000000" pitchFamily="2" charset="-52"/>
              </a:rPr>
              <a:t>Комфортность условий предоставления услуг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15617" y="3518400"/>
            <a:ext cx="4794310" cy="261610"/>
          </a:xfrm>
          <a:prstGeom prst="rect">
            <a:avLst/>
          </a:prstGeom>
          <a:solidFill>
            <a:srgbClr val="03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Критерий 3. </a:t>
            </a:r>
            <a:r>
              <a:rPr lang="ru-RU" sz="1100" dirty="0">
                <a:solidFill>
                  <a:schemeClr val="bg1"/>
                </a:solidFill>
                <a:latin typeface="Montserrat" panose="00000500000000000000" pitchFamily="2" charset="-52"/>
              </a:rPr>
              <a:t>Доступность услуг для инвалидов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15616" y="4083815"/>
            <a:ext cx="6120680" cy="261610"/>
          </a:xfrm>
          <a:prstGeom prst="rect">
            <a:avLst/>
          </a:prstGeom>
          <a:solidFill>
            <a:srgbClr val="03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Критерий 4. </a:t>
            </a:r>
            <a:r>
              <a:rPr lang="ru-RU" sz="1100" dirty="0">
                <a:solidFill>
                  <a:schemeClr val="bg1"/>
                </a:solidFill>
                <a:latin typeface="Montserrat" panose="00000500000000000000" pitchFamily="2" charset="-52"/>
              </a:rPr>
              <a:t>Доброжелательность, вежливость работников организации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C695658-5546-4798-896C-0E9B1389BD28}"/>
              </a:ext>
            </a:extLst>
          </p:cNvPr>
          <p:cNvGrpSpPr/>
          <p:nvPr/>
        </p:nvGrpSpPr>
        <p:grpSpPr>
          <a:xfrm>
            <a:off x="214973" y="221055"/>
            <a:ext cx="1307984" cy="1288256"/>
            <a:chOff x="481946" y="2127120"/>
            <a:chExt cx="2232248" cy="128825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D557AD61-2427-43D9-99C0-8F3D5B2F369A}"/>
                </a:ext>
              </a:extLst>
            </p:cNvPr>
            <p:cNvSpPr/>
            <p:nvPr/>
          </p:nvSpPr>
          <p:spPr>
            <a:xfrm>
              <a:off x="481946" y="2127120"/>
              <a:ext cx="2232248" cy="1288256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6941D16-BFC4-4D4F-80B9-F52AE16CE75A}"/>
                </a:ext>
              </a:extLst>
            </p:cNvPr>
            <p:cNvSpPr txBox="1"/>
            <p:nvPr/>
          </p:nvSpPr>
          <p:spPr>
            <a:xfrm>
              <a:off x="679958" y="2232573"/>
              <a:ext cx="1836227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92,81</a:t>
              </a:r>
              <a:endParaRPr lang="ru-RU" sz="2800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8E336E8-DB53-428C-A9C2-FC527005219E}"/>
                </a:ext>
              </a:extLst>
            </p:cNvPr>
            <p:cNvSpPr txBox="1"/>
            <p:nvPr/>
          </p:nvSpPr>
          <p:spPr>
            <a:xfrm>
              <a:off x="481946" y="2773526"/>
              <a:ext cx="22322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C</a:t>
              </a:r>
              <a:r>
                <a:rPr lang="ru-RU" sz="11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редний итоговый балл по всем ОО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123462C-FC09-421E-8BF1-2746A9A4A3BF}"/>
              </a:ext>
            </a:extLst>
          </p:cNvPr>
          <p:cNvGrpSpPr/>
          <p:nvPr/>
        </p:nvGrpSpPr>
        <p:grpSpPr>
          <a:xfrm>
            <a:off x="6528104" y="2258121"/>
            <a:ext cx="1307984" cy="523220"/>
            <a:chOff x="6664889" y="2245947"/>
            <a:chExt cx="1307984" cy="523220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E59B6E48-2659-4BDA-826B-0881606CACF5}"/>
                </a:ext>
              </a:extLst>
            </p:cNvPr>
            <p:cNvSpPr/>
            <p:nvPr/>
          </p:nvSpPr>
          <p:spPr>
            <a:xfrm flipV="1">
              <a:off x="6664889" y="2291822"/>
              <a:ext cx="1307984" cy="433254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72898" y="2245947"/>
              <a:ext cx="1184940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94,85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D223E3C-DD0A-4FB8-A452-20328253070E}"/>
              </a:ext>
            </a:extLst>
          </p:cNvPr>
          <p:cNvGrpSpPr/>
          <p:nvPr/>
        </p:nvGrpSpPr>
        <p:grpSpPr>
          <a:xfrm>
            <a:off x="6664889" y="2819632"/>
            <a:ext cx="1307984" cy="523220"/>
            <a:chOff x="5580112" y="2836827"/>
            <a:chExt cx="1307984" cy="5232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93CA5870-BB64-42EB-9EAC-CA9FB580B63F}"/>
                </a:ext>
              </a:extLst>
            </p:cNvPr>
            <p:cNvSpPr/>
            <p:nvPr/>
          </p:nvSpPr>
          <p:spPr>
            <a:xfrm flipV="1">
              <a:off x="5580112" y="2881810"/>
              <a:ext cx="1307984" cy="433254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63275" y="2836827"/>
              <a:ext cx="1138453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96,33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DFF6E49F-0F4A-453C-877B-588505F890B7}"/>
              </a:ext>
            </a:extLst>
          </p:cNvPr>
          <p:cNvGrpSpPr/>
          <p:nvPr/>
        </p:nvGrpSpPr>
        <p:grpSpPr>
          <a:xfrm>
            <a:off x="5028484" y="3386239"/>
            <a:ext cx="1307984" cy="523220"/>
            <a:chOff x="5580112" y="2836827"/>
            <a:chExt cx="1307984" cy="523220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E8DD76EC-2219-4B97-993B-4605BEF12D02}"/>
                </a:ext>
              </a:extLst>
            </p:cNvPr>
            <p:cNvSpPr/>
            <p:nvPr/>
          </p:nvSpPr>
          <p:spPr>
            <a:xfrm flipV="1">
              <a:off x="5580112" y="2881810"/>
              <a:ext cx="1307984" cy="433254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9884ECD-5BA3-4450-9950-1FDEB8D2E2FB}"/>
                </a:ext>
              </a:extLst>
            </p:cNvPr>
            <p:cNvSpPr txBox="1"/>
            <p:nvPr/>
          </p:nvSpPr>
          <p:spPr>
            <a:xfrm>
              <a:off x="5663275" y="2836827"/>
              <a:ext cx="115768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7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6</a:t>
              </a:r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,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6</a:t>
              </a:r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6</a:t>
              </a:r>
              <a:endParaRPr lang="ru-RU" sz="2800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A291E3BA-9D58-4CEB-AE92-345A74A7B8B6}"/>
              </a:ext>
            </a:extLst>
          </p:cNvPr>
          <p:cNvGrpSpPr/>
          <p:nvPr/>
        </p:nvGrpSpPr>
        <p:grpSpPr>
          <a:xfrm>
            <a:off x="6993155" y="3952499"/>
            <a:ext cx="1307984" cy="523220"/>
            <a:chOff x="5580112" y="2836827"/>
            <a:chExt cx="1307984" cy="523220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B60B5F8-5C36-44A8-87D9-6531BC59FE97}"/>
                </a:ext>
              </a:extLst>
            </p:cNvPr>
            <p:cNvSpPr/>
            <p:nvPr/>
          </p:nvSpPr>
          <p:spPr>
            <a:xfrm flipV="1">
              <a:off x="5580112" y="2881810"/>
              <a:ext cx="1307984" cy="433254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E88558B-C587-43B9-A1AB-0EA978F5430C}"/>
                </a:ext>
              </a:extLst>
            </p:cNvPr>
            <p:cNvSpPr txBox="1"/>
            <p:nvPr/>
          </p:nvSpPr>
          <p:spPr>
            <a:xfrm>
              <a:off x="5663275" y="2836827"/>
              <a:ext cx="1181734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98,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43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8F39EFFA-A53E-44BE-B588-C8E41BB5E1B5}"/>
              </a:ext>
            </a:extLst>
          </p:cNvPr>
          <p:cNvGrpSpPr/>
          <p:nvPr/>
        </p:nvGrpSpPr>
        <p:grpSpPr>
          <a:xfrm>
            <a:off x="6840795" y="4496803"/>
            <a:ext cx="1307984" cy="523220"/>
            <a:chOff x="5580112" y="2836827"/>
            <a:chExt cx="1307984" cy="523220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D8612EA6-0C4D-4E6A-B10A-5B4957FD864C}"/>
                </a:ext>
              </a:extLst>
            </p:cNvPr>
            <p:cNvSpPr/>
            <p:nvPr/>
          </p:nvSpPr>
          <p:spPr>
            <a:xfrm flipV="1">
              <a:off x="5580112" y="2881810"/>
              <a:ext cx="1307984" cy="433254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314DC35-AB75-47A0-A4F2-E44442C6FDA5}"/>
                </a:ext>
              </a:extLst>
            </p:cNvPr>
            <p:cNvSpPr txBox="1"/>
            <p:nvPr/>
          </p:nvSpPr>
          <p:spPr>
            <a:xfrm>
              <a:off x="5663275" y="2836827"/>
              <a:ext cx="1167307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9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7</a:t>
              </a:r>
              <a:r>
                <a:rPr lang="en-US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,7</a:t>
              </a:r>
              <a:r>
                <a:rPr lang="ru-RU" sz="28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8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868426B-2B1F-4D47-BE6C-D677149422D9}"/>
              </a:ext>
            </a:extLst>
          </p:cNvPr>
          <p:cNvGrpSpPr/>
          <p:nvPr/>
        </p:nvGrpSpPr>
        <p:grpSpPr>
          <a:xfrm>
            <a:off x="-2671113" y="-1622757"/>
            <a:ext cx="14486226" cy="8957965"/>
            <a:chOff x="-2671113" y="-1622757"/>
            <a:chExt cx="14486226" cy="8957965"/>
          </a:xfrm>
        </p:grpSpPr>
        <p:pic>
          <p:nvPicPr>
            <p:cNvPr id="14" name="Рисунок 13" descr="Шрифт Брайля со сплошной заливкой">
              <a:extLst>
                <a:ext uri="{FF2B5EF4-FFF2-40B4-BE49-F238E27FC236}">
                  <a16:creationId xmlns="" xmlns:a16="http://schemas.microsoft.com/office/drawing/2014/main" id="{D2CCCFE9-86D3-4FFD-BB53-B7ACF65D2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763753">
              <a:off x="2857149" y="-1622757"/>
              <a:ext cx="8957964" cy="8957964"/>
            </a:xfrm>
            <a:prstGeom prst="rect">
              <a:avLst/>
            </a:prstGeom>
          </p:spPr>
        </p:pic>
        <p:pic>
          <p:nvPicPr>
            <p:cNvPr id="9" name="Рисунок 8" descr="Шрифт Брайля со сплошной заливкой">
              <a:extLst>
                <a:ext uri="{FF2B5EF4-FFF2-40B4-BE49-F238E27FC236}">
                  <a16:creationId xmlns="" xmlns:a16="http://schemas.microsoft.com/office/drawing/2014/main" id="{D0DAF53F-06DC-45A5-A513-64458572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763753">
              <a:off x="-2671113" y="-1622756"/>
              <a:ext cx="8957964" cy="89579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23529" y="21150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36B9D"/>
                </a:solidFill>
                <a:latin typeface="Montserrat SemiBold" panose="00000700000000000000" pitchFamily="2" charset="-52"/>
              </a:rPr>
              <a:t>Значение показателей в соответствии с градацией на портале </a:t>
            </a:r>
            <a:r>
              <a:rPr lang="ru-RU" sz="2800" b="1" dirty="0">
                <a:solidFill>
                  <a:srgbClr val="036B9D"/>
                </a:solidFill>
                <a:latin typeface="Montserrat ExtraBold" panose="00000900000000000000" pitchFamily="2" charset="-52"/>
              </a:rPr>
              <a:t>bus.gov.ru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19497880"/>
              </p:ext>
            </p:extLst>
          </p:nvPr>
        </p:nvGraphicFramePr>
        <p:xfrm>
          <a:off x="827584" y="1563638"/>
          <a:ext cx="7560840" cy="34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6F4B135-6F2E-426F-9334-70D60A8AA31E}"/>
              </a:ext>
            </a:extLst>
          </p:cNvPr>
          <p:cNvSpPr/>
          <p:nvPr/>
        </p:nvSpPr>
        <p:spPr>
          <a:xfrm>
            <a:off x="1807868" y="1183805"/>
            <a:ext cx="5528263" cy="95677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6DF179-212E-4190-8A5C-2B6B357DC938}"/>
              </a:ext>
            </a:extLst>
          </p:cNvPr>
          <p:cNvSpPr/>
          <p:nvPr/>
        </p:nvSpPr>
        <p:spPr>
          <a:xfrm>
            <a:off x="575783" y="3815086"/>
            <a:ext cx="820183" cy="8201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3208" y="564121"/>
            <a:ext cx="54375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 Medium" panose="00000600000000000000" pitchFamily="2" charset="-52"/>
              </a:rPr>
              <a:t>ОО, набравшие наибольшее количество баллов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BD73FF7-93BA-4961-9F6B-C0BCC8384D37}"/>
              </a:ext>
            </a:extLst>
          </p:cNvPr>
          <p:cNvSpPr/>
          <p:nvPr/>
        </p:nvSpPr>
        <p:spPr>
          <a:xfrm>
            <a:off x="395537" y="484588"/>
            <a:ext cx="8352928" cy="95678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D723A6-B51B-4810-BBCD-587F1C16B0D6}"/>
              </a:ext>
            </a:extLst>
          </p:cNvPr>
          <p:cNvSpPr/>
          <p:nvPr/>
        </p:nvSpPr>
        <p:spPr>
          <a:xfrm>
            <a:off x="251520" y="852477"/>
            <a:ext cx="1152128" cy="115212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0BD84DF-B961-4645-8AAE-E489825FB651}"/>
              </a:ext>
            </a:extLst>
          </p:cNvPr>
          <p:cNvSpPr/>
          <p:nvPr/>
        </p:nvSpPr>
        <p:spPr>
          <a:xfrm>
            <a:off x="1147428" y="2098359"/>
            <a:ext cx="512440" cy="5124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213DC0D-7780-4FD8-9E98-691F1F7E7F2D}"/>
              </a:ext>
            </a:extLst>
          </p:cNvPr>
          <p:cNvSpPr/>
          <p:nvPr/>
        </p:nvSpPr>
        <p:spPr>
          <a:xfrm>
            <a:off x="1636296" y="920201"/>
            <a:ext cx="380885" cy="38088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DC35424-410D-454D-BE71-E7D8539A033E}"/>
              </a:ext>
            </a:extLst>
          </p:cNvPr>
          <p:cNvSpPr/>
          <p:nvPr/>
        </p:nvSpPr>
        <p:spPr>
          <a:xfrm>
            <a:off x="1907704" y="1707654"/>
            <a:ext cx="1512168" cy="151216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95C35C4-B9E8-412C-A714-A3BD4ABD0781}"/>
              </a:ext>
            </a:extLst>
          </p:cNvPr>
          <p:cNvSpPr/>
          <p:nvPr/>
        </p:nvSpPr>
        <p:spPr>
          <a:xfrm>
            <a:off x="3624182" y="1092925"/>
            <a:ext cx="599492" cy="59949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525C126-2C4B-4175-95D7-85A61E377CD2}"/>
              </a:ext>
            </a:extLst>
          </p:cNvPr>
          <p:cNvSpPr/>
          <p:nvPr/>
        </p:nvSpPr>
        <p:spPr>
          <a:xfrm>
            <a:off x="1258585" y="3015449"/>
            <a:ext cx="408620" cy="4086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9C30119-86C3-4370-A7B4-8B602F176401}"/>
              </a:ext>
            </a:extLst>
          </p:cNvPr>
          <p:cNvSpPr/>
          <p:nvPr/>
        </p:nvSpPr>
        <p:spPr>
          <a:xfrm>
            <a:off x="4024543" y="3595637"/>
            <a:ext cx="512440" cy="5124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F6199E1-1909-4AFC-93F1-7E63397FC7EF}"/>
              </a:ext>
            </a:extLst>
          </p:cNvPr>
          <p:cNvSpPr/>
          <p:nvPr/>
        </p:nvSpPr>
        <p:spPr>
          <a:xfrm>
            <a:off x="3667708" y="2772459"/>
            <a:ext cx="380885" cy="38088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944B8C5-82F9-4BA1-B75D-1052E7675F68}"/>
              </a:ext>
            </a:extLst>
          </p:cNvPr>
          <p:cNvSpPr/>
          <p:nvPr/>
        </p:nvSpPr>
        <p:spPr>
          <a:xfrm>
            <a:off x="2459478" y="3721844"/>
            <a:ext cx="408620" cy="4086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3F17D57-C8DE-413A-9726-B4941FE91425}"/>
              </a:ext>
            </a:extLst>
          </p:cNvPr>
          <p:cNvSpPr/>
          <p:nvPr/>
        </p:nvSpPr>
        <p:spPr>
          <a:xfrm>
            <a:off x="4787553" y="3843888"/>
            <a:ext cx="1152128" cy="115212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2FD806-83B1-49C5-8B58-697260472EEA}"/>
              </a:ext>
            </a:extLst>
          </p:cNvPr>
          <p:cNvSpPr/>
          <p:nvPr/>
        </p:nvSpPr>
        <p:spPr>
          <a:xfrm>
            <a:off x="6937862" y="791910"/>
            <a:ext cx="993894" cy="9938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27F237-309E-42EB-B700-F6079F332FB7}"/>
              </a:ext>
            </a:extLst>
          </p:cNvPr>
          <p:cNvSpPr/>
          <p:nvPr/>
        </p:nvSpPr>
        <p:spPr>
          <a:xfrm>
            <a:off x="6069104" y="935370"/>
            <a:ext cx="380885" cy="38088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D04922D-CEAF-4A58-B576-AC2520221219}"/>
              </a:ext>
            </a:extLst>
          </p:cNvPr>
          <p:cNvSpPr/>
          <p:nvPr/>
        </p:nvSpPr>
        <p:spPr>
          <a:xfrm>
            <a:off x="5095409" y="1815666"/>
            <a:ext cx="1512168" cy="151216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A77AA20-49A2-47D4-80DE-6B087E8DFCE6}"/>
              </a:ext>
            </a:extLst>
          </p:cNvPr>
          <p:cNvSpPr/>
          <p:nvPr/>
        </p:nvSpPr>
        <p:spPr>
          <a:xfrm>
            <a:off x="8255894" y="612487"/>
            <a:ext cx="599492" cy="59949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049DFD2-ECA7-4353-A600-CCE937C93B07}"/>
              </a:ext>
            </a:extLst>
          </p:cNvPr>
          <p:cNvSpPr/>
          <p:nvPr/>
        </p:nvSpPr>
        <p:spPr>
          <a:xfrm>
            <a:off x="7815694" y="3825162"/>
            <a:ext cx="408620" cy="4086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FFCA6D8-FD71-4B4E-8684-0212AD619C7A}"/>
              </a:ext>
            </a:extLst>
          </p:cNvPr>
          <p:cNvSpPr/>
          <p:nvPr/>
        </p:nvSpPr>
        <p:spPr>
          <a:xfrm>
            <a:off x="7991712" y="1931363"/>
            <a:ext cx="512440" cy="5124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03F057E-0ED5-4ECF-A357-D80C1EBA25C8}"/>
              </a:ext>
            </a:extLst>
          </p:cNvPr>
          <p:cNvSpPr/>
          <p:nvPr/>
        </p:nvSpPr>
        <p:spPr>
          <a:xfrm>
            <a:off x="7434809" y="2654427"/>
            <a:ext cx="380885" cy="38088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B38BD4-3F0C-4BE8-8DB9-4D8DC948DE82}"/>
              </a:ext>
            </a:extLst>
          </p:cNvPr>
          <p:cNvSpPr/>
          <p:nvPr/>
        </p:nvSpPr>
        <p:spPr>
          <a:xfrm>
            <a:off x="6892286" y="3737013"/>
            <a:ext cx="408620" cy="4086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439" y="1023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Общий итоговый рейтинг образовательных организаций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9ED4CE6A-8043-B3A6-9615-3B950046B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796650"/>
              </p:ext>
            </p:extLst>
          </p:nvPr>
        </p:nvGraphicFramePr>
        <p:xfrm>
          <a:off x="395537" y="791911"/>
          <a:ext cx="8352929" cy="397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3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31B604A0-8724-436F-9EEE-27CB98475D0B}"/>
              </a:ext>
            </a:extLst>
          </p:cNvPr>
          <p:cNvSpPr/>
          <p:nvPr/>
        </p:nvSpPr>
        <p:spPr>
          <a:xfrm>
            <a:off x="5290449" y="3564764"/>
            <a:ext cx="512732" cy="51273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AB5D4420-4D44-4424-9CFE-985F02C5272B}"/>
              </a:ext>
            </a:extLst>
          </p:cNvPr>
          <p:cNvSpPr/>
          <p:nvPr/>
        </p:nvSpPr>
        <p:spPr>
          <a:xfrm>
            <a:off x="6292253" y="-192836"/>
            <a:ext cx="944043" cy="944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787E1C-1911-4CB9-87BC-4470FE4AD75D}"/>
              </a:ext>
            </a:extLst>
          </p:cNvPr>
          <p:cNvSpPr/>
          <p:nvPr/>
        </p:nvSpPr>
        <p:spPr>
          <a:xfrm>
            <a:off x="7761040" y="869986"/>
            <a:ext cx="1398697" cy="139869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7C56DFF-A6BC-471F-923A-F4B9C662E58A}"/>
              </a:ext>
            </a:extLst>
          </p:cNvPr>
          <p:cNvSpPr/>
          <p:nvPr/>
        </p:nvSpPr>
        <p:spPr>
          <a:xfrm>
            <a:off x="251520" y="852477"/>
            <a:ext cx="1152128" cy="115212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35FD698-8111-4A87-95FA-84EB440E1BB3}"/>
              </a:ext>
            </a:extLst>
          </p:cNvPr>
          <p:cNvSpPr/>
          <p:nvPr/>
        </p:nvSpPr>
        <p:spPr>
          <a:xfrm>
            <a:off x="2929918" y="852477"/>
            <a:ext cx="633969" cy="63396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40A890B-164F-45B3-9756-CFF24113C2DC}"/>
              </a:ext>
            </a:extLst>
          </p:cNvPr>
          <p:cNvSpPr/>
          <p:nvPr/>
        </p:nvSpPr>
        <p:spPr>
          <a:xfrm>
            <a:off x="1945465" y="1619731"/>
            <a:ext cx="860798" cy="86079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F094E13-BEED-40DD-A458-143EA390D7BF}"/>
              </a:ext>
            </a:extLst>
          </p:cNvPr>
          <p:cNvSpPr/>
          <p:nvPr/>
        </p:nvSpPr>
        <p:spPr>
          <a:xfrm>
            <a:off x="44962" y="2744301"/>
            <a:ext cx="1486641" cy="148664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D737AA3-42D8-4A71-A02E-4A08D28FB506}"/>
              </a:ext>
            </a:extLst>
          </p:cNvPr>
          <p:cNvSpPr/>
          <p:nvPr/>
        </p:nvSpPr>
        <p:spPr>
          <a:xfrm>
            <a:off x="2340857" y="2865020"/>
            <a:ext cx="2073950" cy="20739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001CED80-C929-44F7-BF0C-E944A48F4923}"/>
              </a:ext>
            </a:extLst>
          </p:cNvPr>
          <p:cNvSpPr/>
          <p:nvPr/>
        </p:nvSpPr>
        <p:spPr>
          <a:xfrm>
            <a:off x="5475847" y="2165373"/>
            <a:ext cx="1054459" cy="105445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F0A7440-28FC-4132-9BF9-0ADEFF702122}"/>
              </a:ext>
            </a:extLst>
          </p:cNvPr>
          <p:cNvSpPr/>
          <p:nvPr/>
        </p:nvSpPr>
        <p:spPr>
          <a:xfrm>
            <a:off x="4604837" y="2757199"/>
            <a:ext cx="730423" cy="73042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0D8BE99-7903-4561-B8AF-5CDAECF778BC}"/>
              </a:ext>
            </a:extLst>
          </p:cNvPr>
          <p:cNvSpPr/>
          <p:nvPr/>
        </p:nvSpPr>
        <p:spPr>
          <a:xfrm>
            <a:off x="7236296" y="3175186"/>
            <a:ext cx="569387" cy="5693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5A88EB6-0039-4013-853E-EDC44B6824D5}"/>
              </a:ext>
            </a:extLst>
          </p:cNvPr>
          <p:cNvSpPr/>
          <p:nvPr/>
        </p:nvSpPr>
        <p:spPr>
          <a:xfrm>
            <a:off x="6156176" y="4111815"/>
            <a:ext cx="450777" cy="45077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2C120C88-B1C8-428E-8128-6C8A75325E5E}"/>
              </a:ext>
            </a:extLst>
          </p:cNvPr>
          <p:cNvSpPr/>
          <p:nvPr/>
        </p:nvSpPr>
        <p:spPr>
          <a:xfrm>
            <a:off x="7156199" y="4555981"/>
            <a:ext cx="333282" cy="33328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65435C-D15B-46F9-9DB9-4205B0EEF753}"/>
              </a:ext>
            </a:extLst>
          </p:cNvPr>
          <p:cNvSpPr txBox="1"/>
          <p:nvPr/>
        </p:nvSpPr>
        <p:spPr>
          <a:xfrm>
            <a:off x="0" y="214866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Динамика </a:t>
            </a:r>
            <a:endParaRPr lang="en-US" sz="4000" dirty="0">
              <a:solidFill>
                <a:srgbClr val="036B9D"/>
              </a:solidFill>
              <a:latin typeface="Montserrat SemiBold" panose="00000700000000000000" pitchFamily="2" charset="-52"/>
            </a:endParaRPr>
          </a:p>
          <a:p>
            <a:r>
              <a:rPr lang="ru-RU" sz="40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НОКО-2020/НОКО-2023</a:t>
            </a:r>
            <a:r>
              <a:rPr lang="ru-RU" sz="4000" dirty="0">
                <a:latin typeface="Montserrat ExtraBold" panose="00000900000000000000" pitchFamily="2" charset="-52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F439C7E-82C5-42F5-8479-38A7BAF45790}"/>
              </a:ext>
            </a:extLst>
          </p:cNvPr>
          <p:cNvSpPr/>
          <p:nvPr/>
        </p:nvSpPr>
        <p:spPr>
          <a:xfrm>
            <a:off x="0" y="1599861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1463F1C-21AB-447D-999A-7BE46C3C9CDD}"/>
              </a:ext>
            </a:extLst>
          </p:cNvPr>
          <p:cNvSpPr/>
          <p:nvPr/>
        </p:nvSpPr>
        <p:spPr>
          <a:xfrm>
            <a:off x="0" y="119189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4DC950D1-24FF-4639-907C-E33E8D050DF4}"/>
              </a:ext>
            </a:extLst>
          </p:cNvPr>
          <p:cNvGrpSpPr/>
          <p:nvPr/>
        </p:nvGrpSpPr>
        <p:grpSpPr>
          <a:xfrm>
            <a:off x="457200" y="2185310"/>
            <a:ext cx="3672408" cy="1709426"/>
            <a:chOff x="2756058" y="2127119"/>
            <a:chExt cx="2232248" cy="1276419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191A593-F55A-411C-8677-F8970AA36E00}"/>
                </a:ext>
              </a:extLst>
            </p:cNvPr>
            <p:cNvSpPr/>
            <p:nvPr/>
          </p:nvSpPr>
          <p:spPr>
            <a:xfrm>
              <a:off x="2756058" y="2127119"/>
              <a:ext cx="2232248" cy="1276419"/>
            </a:xfrm>
            <a:prstGeom prst="rect">
              <a:avLst/>
            </a:prstGeom>
            <a:solidFill>
              <a:srgbClr val="03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DE5E3FA-44BE-4B2C-93A7-6415A7B1ECFC}"/>
                </a:ext>
              </a:extLst>
            </p:cNvPr>
            <p:cNvSpPr txBox="1"/>
            <p:nvPr/>
          </p:nvSpPr>
          <p:spPr>
            <a:xfrm>
              <a:off x="3381487" y="2208620"/>
              <a:ext cx="1099289" cy="5745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8</a:t>
              </a:r>
              <a:r>
                <a:rPr lang="ru-RU" sz="44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4</a:t>
              </a:r>
              <a:r>
                <a:rPr lang="en-US" sz="44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,</a:t>
              </a:r>
              <a:r>
                <a:rPr lang="ru-RU" sz="44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09</a:t>
              </a:r>
              <a:endParaRPr lang="ru-RU" sz="3600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679FB42-67BB-4A2F-9403-F776CA5F3452}"/>
                </a:ext>
              </a:extLst>
            </p:cNvPr>
            <p:cNvSpPr txBox="1"/>
            <p:nvPr/>
          </p:nvSpPr>
          <p:spPr>
            <a:xfrm>
              <a:off x="2756058" y="2727004"/>
              <a:ext cx="2232248" cy="482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Средний итоговый балл НОКО-2020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C22B5EFD-249A-424B-8483-B272F8A2B1F2}"/>
              </a:ext>
            </a:extLst>
          </p:cNvPr>
          <p:cNvGrpSpPr/>
          <p:nvPr/>
        </p:nvGrpSpPr>
        <p:grpSpPr>
          <a:xfrm>
            <a:off x="1202254" y="2185310"/>
            <a:ext cx="7484546" cy="2278813"/>
            <a:chOff x="-3354938" y="1933540"/>
            <a:chExt cx="7484546" cy="227881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27973D47-3353-4480-A7FD-5B0FE95B2980}"/>
                </a:ext>
              </a:extLst>
            </p:cNvPr>
            <p:cNvSpPr/>
            <p:nvPr/>
          </p:nvSpPr>
          <p:spPr>
            <a:xfrm>
              <a:off x="1105271" y="3642966"/>
              <a:ext cx="2376264" cy="569387"/>
            </a:xfrm>
            <a:prstGeom prst="rect">
              <a:avLst/>
            </a:prstGeom>
            <a:solidFill>
              <a:srgbClr val="036B9D">
                <a:alpha val="47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ontserrat Light" panose="00000400000000000000" pitchFamily="2" charset="-52"/>
                </a:rPr>
                <a:t>Отклонение от нормативного показателя – </a:t>
              </a:r>
              <a:r>
                <a:rPr lang="ru-RU" sz="2000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7,19</a:t>
              </a:r>
              <a:r>
                <a:rPr lang="ru-RU" sz="1100" dirty="0">
                  <a:solidFill>
                    <a:schemeClr val="bg1"/>
                  </a:solidFill>
                  <a:latin typeface="Montserrat Light" panose="00000400000000000000" pitchFamily="2" charset="-52"/>
                </a:rPr>
                <a:t> балла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88C8D987-F703-4841-8C3C-7A2B0C457314}"/>
                </a:ext>
              </a:extLst>
            </p:cNvPr>
            <p:cNvGrpSpPr/>
            <p:nvPr/>
          </p:nvGrpSpPr>
          <p:grpSpPr>
            <a:xfrm>
              <a:off x="457200" y="1933540"/>
              <a:ext cx="3672408" cy="1709426"/>
              <a:chOff x="2756058" y="2127119"/>
              <a:chExt cx="2232248" cy="1276419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="" xmlns:a16="http://schemas.microsoft.com/office/drawing/2014/main" id="{C1868F52-7C3B-4CD8-BB71-FD318E886DA2}"/>
                  </a:ext>
                </a:extLst>
              </p:cNvPr>
              <p:cNvSpPr/>
              <p:nvPr/>
            </p:nvSpPr>
            <p:spPr>
              <a:xfrm>
                <a:off x="2756058" y="2127119"/>
                <a:ext cx="2232248" cy="1276419"/>
              </a:xfrm>
              <a:prstGeom prst="rect">
                <a:avLst/>
              </a:prstGeom>
              <a:solidFill>
                <a:srgbClr val="036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6F011DF-2DB3-44C4-B2F7-0A5CF7F22E5C}"/>
                  </a:ext>
                </a:extLst>
              </p:cNvPr>
              <p:cNvSpPr txBox="1"/>
              <p:nvPr/>
            </p:nvSpPr>
            <p:spPr>
              <a:xfrm>
                <a:off x="3343487" y="2208620"/>
                <a:ext cx="969698" cy="57453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Montserrat SemiBold" panose="00000700000000000000" pitchFamily="2" charset="-52"/>
                  </a:rPr>
                  <a:t>9</a:t>
                </a:r>
                <a:r>
                  <a:rPr lang="ru-RU" sz="4400" dirty="0">
                    <a:solidFill>
                      <a:schemeClr val="bg1"/>
                    </a:solidFill>
                    <a:latin typeface="Montserrat SemiBold" panose="00000700000000000000" pitchFamily="2" charset="-52"/>
                  </a:rPr>
                  <a:t>2</a:t>
                </a:r>
                <a:r>
                  <a:rPr lang="en-US" sz="4400" dirty="0">
                    <a:solidFill>
                      <a:schemeClr val="bg1"/>
                    </a:solidFill>
                    <a:latin typeface="Montserrat SemiBold" panose="00000700000000000000" pitchFamily="2" charset="-52"/>
                  </a:rPr>
                  <a:t>,</a:t>
                </a:r>
                <a:r>
                  <a:rPr lang="ru-RU" sz="4400" dirty="0">
                    <a:solidFill>
                      <a:schemeClr val="bg1"/>
                    </a:solidFill>
                    <a:latin typeface="Montserrat SemiBold" panose="00000700000000000000" pitchFamily="2" charset="-52"/>
                  </a:rPr>
                  <a:t>81</a:t>
                </a:r>
                <a:endParaRPr lang="en-US" sz="3600" dirty="0">
                  <a:solidFill>
                    <a:schemeClr val="bg1"/>
                  </a:solidFill>
                  <a:latin typeface="Montserrat SemiBold" panose="00000700000000000000" pitchFamily="2" charset="-52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310C14B6-97FA-4E94-B079-48A05593DA79}"/>
                  </a:ext>
                </a:extLst>
              </p:cNvPr>
              <p:cNvSpPr txBox="1"/>
              <p:nvPr/>
            </p:nvSpPr>
            <p:spPr>
              <a:xfrm>
                <a:off x="2756058" y="2727004"/>
                <a:ext cx="2232248" cy="48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Montserrat" panose="00000500000000000000" pitchFamily="2" charset="-52"/>
                  </a:rPr>
                  <a:t>Средний итоговый балл НОКО-2023</a:t>
                </a:r>
              </a:p>
            </p:txBody>
          </p:sp>
        </p:grp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27973D47-3353-4480-A7FD-5B0FE95B2980}"/>
                </a:ext>
              </a:extLst>
            </p:cNvPr>
            <p:cNvSpPr/>
            <p:nvPr/>
          </p:nvSpPr>
          <p:spPr>
            <a:xfrm>
              <a:off x="-3354938" y="3617151"/>
              <a:ext cx="2376264" cy="569387"/>
            </a:xfrm>
            <a:prstGeom prst="rect">
              <a:avLst/>
            </a:prstGeom>
            <a:solidFill>
              <a:srgbClr val="036B9D">
                <a:alpha val="47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ontserrat Light" panose="00000400000000000000" pitchFamily="2" charset="-52"/>
                </a:rPr>
                <a:t>Отклонение от нормативного показателя – </a:t>
              </a:r>
              <a:r>
                <a:rPr lang="ru-RU" sz="2000" dirty="0" smtClean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15,91</a:t>
              </a:r>
              <a:r>
                <a:rPr lang="ru-RU" sz="1100" dirty="0" smtClean="0">
                  <a:solidFill>
                    <a:schemeClr val="bg1"/>
                  </a:solidFill>
                  <a:latin typeface="Montserrat Light" panose="00000400000000000000" pitchFamily="2" charset="-52"/>
                </a:rPr>
                <a:t> </a:t>
              </a:r>
              <a:r>
                <a:rPr lang="ru-RU" sz="1100" dirty="0">
                  <a:solidFill>
                    <a:schemeClr val="bg1"/>
                  </a:solidFill>
                  <a:latin typeface="Montserrat Light" panose="00000400000000000000" pitchFamily="2" charset="-52"/>
                </a:rPr>
                <a:t>балла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E1AE30A-6C17-44F2-8803-C2981B1808A6}"/>
              </a:ext>
            </a:extLst>
          </p:cNvPr>
          <p:cNvSpPr/>
          <p:nvPr/>
        </p:nvSpPr>
        <p:spPr>
          <a:xfrm rot="1930234">
            <a:off x="7400395" y="2691007"/>
            <a:ext cx="258160" cy="325674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37C1131-6F50-436C-9F8B-A72C79C9C3C5}"/>
              </a:ext>
            </a:extLst>
          </p:cNvPr>
          <p:cNvSpPr/>
          <p:nvPr/>
        </p:nvSpPr>
        <p:spPr>
          <a:xfrm rot="1930234">
            <a:off x="2298749" y="1027794"/>
            <a:ext cx="216024" cy="44757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3CC43FA-A0C2-4D9F-BAC7-52E5F5C8D6DC}"/>
              </a:ext>
            </a:extLst>
          </p:cNvPr>
          <p:cNvSpPr/>
          <p:nvPr/>
        </p:nvSpPr>
        <p:spPr>
          <a:xfrm rot="1930234">
            <a:off x="3482900" y="2473259"/>
            <a:ext cx="286981" cy="272428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53E9436-5C31-4FDB-B535-D04C9B0DE4A2}"/>
              </a:ext>
            </a:extLst>
          </p:cNvPr>
          <p:cNvSpPr/>
          <p:nvPr/>
        </p:nvSpPr>
        <p:spPr>
          <a:xfrm rot="1930234">
            <a:off x="4166993" y="802988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EAFC055-F493-4590-8EE4-EF3127F515C6}"/>
              </a:ext>
            </a:extLst>
          </p:cNvPr>
          <p:cNvSpPr/>
          <p:nvPr/>
        </p:nvSpPr>
        <p:spPr>
          <a:xfrm rot="1930234">
            <a:off x="937982" y="1920104"/>
            <a:ext cx="189161" cy="230895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81F906-40E3-42E7-B0C1-07AD86F2C631}"/>
              </a:ext>
            </a:extLst>
          </p:cNvPr>
          <p:cNvSpPr/>
          <p:nvPr/>
        </p:nvSpPr>
        <p:spPr>
          <a:xfrm rot="1930234">
            <a:off x="2409090" y="2169581"/>
            <a:ext cx="251294" cy="1405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ABD1A4E-0936-400B-AE38-35EEC953D5AB}"/>
              </a:ext>
            </a:extLst>
          </p:cNvPr>
          <p:cNvSpPr/>
          <p:nvPr/>
        </p:nvSpPr>
        <p:spPr>
          <a:xfrm rot="1930234">
            <a:off x="2384964" y="1575303"/>
            <a:ext cx="153029" cy="62430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6DEAFB7-25A8-4236-BF47-D5A948A0BD0B}"/>
              </a:ext>
            </a:extLst>
          </p:cNvPr>
          <p:cNvSpPr/>
          <p:nvPr/>
        </p:nvSpPr>
        <p:spPr>
          <a:xfrm rot="1930234">
            <a:off x="5883330" y="466469"/>
            <a:ext cx="216024" cy="44757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4E24913-81E9-4E17-AC54-3023073A5DBB}"/>
              </a:ext>
            </a:extLst>
          </p:cNvPr>
          <p:cNvSpPr/>
          <p:nvPr/>
        </p:nvSpPr>
        <p:spPr>
          <a:xfrm rot="1930234">
            <a:off x="7579487" y="783386"/>
            <a:ext cx="286981" cy="272428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4F2F649-B786-4AF6-8DC8-F09809A4CA15}"/>
              </a:ext>
            </a:extLst>
          </p:cNvPr>
          <p:cNvSpPr/>
          <p:nvPr/>
        </p:nvSpPr>
        <p:spPr>
          <a:xfrm rot="1930234">
            <a:off x="7751574" y="241663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B56837C-C0E5-483A-8F30-915A8948B845}"/>
              </a:ext>
            </a:extLst>
          </p:cNvPr>
          <p:cNvSpPr/>
          <p:nvPr/>
        </p:nvSpPr>
        <p:spPr>
          <a:xfrm rot="1930234">
            <a:off x="5075139" y="1705313"/>
            <a:ext cx="236092" cy="198388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BF313B-9A5F-46C0-87CC-2348AA21921F}"/>
              </a:ext>
            </a:extLst>
          </p:cNvPr>
          <p:cNvSpPr txBox="1"/>
          <p:nvPr/>
        </p:nvSpPr>
        <p:spPr>
          <a:xfrm>
            <a:off x="0" y="214866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36B9D"/>
                </a:solidFill>
                <a:latin typeface="Montserrat SemiBold" panose="00000700000000000000" pitchFamily="2" charset="-52"/>
              </a:rPr>
              <a:t>Динамика </a:t>
            </a:r>
            <a:endParaRPr lang="en-US" sz="4000" dirty="0">
              <a:solidFill>
                <a:srgbClr val="036B9D"/>
              </a:solidFill>
              <a:latin typeface="Montserrat SemiBold" panose="00000700000000000000" pitchFamily="2" charset="-52"/>
            </a:endParaRPr>
          </a:p>
          <a:p>
            <a:r>
              <a:rPr lang="ru-RU" sz="40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НОКО-2020/НОКО-2023</a:t>
            </a:r>
            <a:r>
              <a:rPr lang="ru-RU" sz="4000" dirty="0">
                <a:latin typeface="Montserrat ExtraBold" panose="00000900000000000000" pitchFamily="2" charset="-52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2DA62A-5550-4622-9810-6D05A7B183B8}"/>
              </a:ext>
            </a:extLst>
          </p:cNvPr>
          <p:cNvSpPr/>
          <p:nvPr/>
        </p:nvSpPr>
        <p:spPr>
          <a:xfrm>
            <a:off x="0" y="1599861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B17D3D2-F537-4FDB-BF48-9B4138E1E558}"/>
              </a:ext>
            </a:extLst>
          </p:cNvPr>
          <p:cNvSpPr/>
          <p:nvPr/>
        </p:nvSpPr>
        <p:spPr>
          <a:xfrm>
            <a:off x="0" y="119189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C914EC3-1D0A-4D9E-AE16-EFD02E1EF346}"/>
              </a:ext>
            </a:extLst>
          </p:cNvPr>
          <p:cNvSpPr/>
          <p:nvPr/>
        </p:nvSpPr>
        <p:spPr>
          <a:xfrm rot="1930234">
            <a:off x="8315000" y="4123744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9C6B82A-D96A-8B11-B7DA-6B9DB885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195486"/>
              </p:ext>
            </p:extLst>
          </p:nvPr>
        </p:nvGraphicFramePr>
        <p:xfrm>
          <a:off x="2107371" y="1966785"/>
          <a:ext cx="4768884" cy="287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E1AE30A-6C17-44F2-8803-C2981B1808A6}"/>
              </a:ext>
            </a:extLst>
          </p:cNvPr>
          <p:cNvSpPr/>
          <p:nvPr/>
        </p:nvSpPr>
        <p:spPr>
          <a:xfrm rot="1930234">
            <a:off x="7400395" y="2691007"/>
            <a:ext cx="258160" cy="325674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37C1131-6F50-436C-9F8B-A72C79C9C3C5}"/>
              </a:ext>
            </a:extLst>
          </p:cNvPr>
          <p:cNvSpPr/>
          <p:nvPr/>
        </p:nvSpPr>
        <p:spPr>
          <a:xfrm rot="1930234">
            <a:off x="2298749" y="1027794"/>
            <a:ext cx="216024" cy="44757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3CC43FA-A0C2-4D9F-BAC7-52E5F5C8D6DC}"/>
              </a:ext>
            </a:extLst>
          </p:cNvPr>
          <p:cNvSpPr/>
          <p:nvPr/>
        </p:nvSpPr>
        <p:spPr>
          <a:xfrm rot="1930234">
            <a:off x="3482900" y="2473259"/>
            <a:ext cx="286981" cy="272428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53E9436-5C31-4FDB-B535-D04C9B0DE4A2}"/>
              </a:ext>
            </a:extLst>
          </p:cNvPr>
          <p:cNvSpPr/>
          <p:nvPr/>
        </p:nvSpPr>
        <p:spPr>
          <a:xfrm rot="1930234">
            <a:off x="4166993" y="802988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EAFC055-F493-4590-8EE4-EF3127F515C6}"/>
              </a:ext>
            </a:extLst>
          </p:cNvPr>
          <p:cNvSpPr/>
          <p:nvPr/>
        </p:nvSpPr>
        <p:spPr>
          <a:xfrm rot="1930234">
            <a:off x="937982" y="1920104"/>
            <a:ext cx="189161" cy="230895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81F906-40E3-42E7-B0C1-07AD86F2C631}"/>
              </a:ext>
            </a:extLst>
          </p:cNvPr>
          <p:cNvSpPr/>
          <p:nvPr/>
        </p:nvSpPr>
        <p:spPr>
          <a:xfrm rot="1930234">
            <a:off x="2409090" y="2169581"/>
            <a:ext cx="251294" cy="1405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ABD1A4E-0936-400B-AE38-35EEC953D5AB}"/>
              </a:ext>
            </a:extLst>
          </p:cNvPr>
          <p:cNvSpPr/>
          <p:nvPr/>
        </p:nvSpPr>
        <p:spPr>
          <a:xfrm rot="1930234">
            <a:off x="2384964" y="1575303"/>
            <a:ext cx="153029" cy="62430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6DEAFB7-25A8-4236-BF47-D5A948A0BD0B}"/>
              </a:ext>
            </a:extLst>
          </p:cNvPr>
          <p:cNvSpPr/>
          <p:nvPr/>
        </p:nvSpPr>
        <p:spPr>
          <a:xfrm rot="1930234">
            <a:off x="5883330" y="466469"/>
            <a:ext cx="216024" cy="44757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4E24913-81E9-4E17-AC54-3023073A5DBB}"/>
              </a:ext>
            </a:extLst>
          </p:cNvPr>
          <p:cNvSpPr/>
          <p:nvPr/>
        </p:nvSpPr>
        <p:spPr>
          <a:xfrm rot="1930234">
            <a:off x="7579487" y="783386"/>
            <a:ext cx="286981" cy="272428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4F2F649-B786-4AF6-8DC8-F09809A4CA15}"/>
              </a:ext>
            </a:extLst>
          </p:cNvPr>
          <p:cNvSpPr/>
          <p:nvPr/>
        </p:nvSpPr>
        <p:spPr>
          <a:xfrm rot="1930234">
            <a:off x="7751574" y="241663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B56837C-C0E5-483A-8F30-915A8948B845}"/>
              </a:ext>
            </a:extLst>
          </p:cNvPr>
          <p:cNvSpPr/>
          <p:nvPr/>
        </p:nvSpPr>
        <p:spPr>
          <a:xfrm rot="1930234">
            <a:off x="5075139" y="1705313"/>
            <a:ext cx="236092" cy="198388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BF313B-9A5F-46C0-87CC-2348AA21921F}"/>
              </a:ext>
            </a:extLst>
          </p:cNvPr>
          <p:cNvSpPr txBox="1"/>
          <p:nvPr/>
        </p:nvSpPr>
        <p:spPr>
          <a:xfrm>
            <a:off x="-2" y="214866"/>
            <a:ext cx="914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36B9D"/>
                </a:solidFill>
                <a:latin typeface="Montserrat SemiBold" panose="00000700000000000000" pitchFamily="2" charset="-52"/>
              </a:rPr>
              <a:t>Положительная динамика по ОО</a:t>
            </a:r>
            <a:endParaRPr lang="en-US" sz="1600" dirty="0">
              <a:solidFill>
                <a:srgbClr val="036B9D"/>
              </a:solidFill>
              <a:latin typeface="Montserrat SemiBold" panose="00000700000000000000" pitchFamily="2" charset="-52"/>
            </a:endParaRPr>
          </a:p>
          <a:p>
            <a:r>
              <a:rPr lang="ru-RU" sz="16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НОКО-2020/НОКО-2023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2DA62A-5550-4622-9810-6D05A7B183B8}"/>
              </a:ext>
            </a:extLst>
          </p:cNvPr>
          <p:cNvSpPr/>
          <p:nvPr/>
        </p:nvSpPr>
        <p:spPr>
          <a:xfrm>
            <a:off x="-2" y="824423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B17D3D2-F537-4FDB-BF48-9B4138E1E558}"/>
              </a:ext>
            </a:extLst>
          </p:cNvPr>
          <p:cNvSpPr/>
          <p:nvPr/>
        </p:nvSpPr>
        <p:spPr>
          <a:xfrm>
            <a:off x="0" y="119189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C914EC3-1D0A-4D9E-AE16-EFD02E1EF346}"/>
              </a:ext>
            </a:extLst>
          </p:cNvPr>
          <p:cNvSpPr/>
          <p:nvPr/>
        </p:nvSpPr>
        <p:spPr>
          <a:xfrm rot="1930234">
            <a:off x="8315000" y="4123744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72123"/>
              </p:ext>
            </p:extLst>
          </p:nvPr>
        </p:nvGraphicFramePr>
        <p:xfrm>
          <a:off x="143507" y="1179376"/>
          <a:ext cx="8856983" cy="347673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03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9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01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 (АТЕ)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Образовательное учреждение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Результаты НОКО 2020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Результаты НОКО 2023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Разница между Итоговым баллом за НОКО 2020 и НОКО 2023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городской округ Карпинск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МАУДО ДООЦ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Качканарский городской округ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МУДО ДЮСШ "РИТМ"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городской округ Ревда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ГБУДОСО «Ревдинская ДХШ»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МБУ ДО «ЦВР «Социум»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МБУ ДО «ДЮЦ «Вариант»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ДО ДЮСШ по футболу "Урал"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ДО ДЮСШ по футболу "Урал"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Городской округ Верхняя Тура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ВПК «Мужество»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Ирбитское муниципальное образование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МОУ ДО ДЮСШ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МБУК ДО «ДМШ № 13 имени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И.О.Дунаевского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0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E1AE30A-6C17-44F2-8803-C2981B1808A6}"/>
              </a:ext>
            </a:extLst>
          </p:cNvPr>
          <p:cNvSpPr/>
          <p:nvPr/>
        </p:nvSpPr>
        <p:spPr>
          <a:xfrm rot="1930234">
            <a:off x="7400395" y="2691007"/>
            <a:ext cx="258160" cy="325674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37C1131-6F50-436C-9F8B-A72C79C9C3C5}"/>
              </a:ext>
            </a:extLst>
          </p:cNvPr>
          <p:cNvSpPr/>
          <p:nvPr/>
        </p:nvSpPr>
        <p:spPr>
          <a:xfrm rot="1930234">
            <a:off x="2298749" y="1027794"/>
            <a:ext cx="216024" cy="44757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3CC43FA-A0C2-4D9F-BAC7-52E5F5C8D6DC}"/>
              </a:ext>
            </a:extLst>
          </p:cNvPr>
          <p:cNvSpPr/>
          <p:nvPr/>
        </p:nvSpPr>
        <p:spPr>
          <a:xfrm rot="1930234">
            <a:off x="3482900" y="2473259"/>
            <a:ext cx="286981" cy="272428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53E9436-5C31-4FDB-B535-D04C9B0DE4A2}"/>
              </a:ext>
            </a:extLst>
          </p:cNvPr>
          <p:cNvSpPr/>
          <p:nvPr/>
        </p:nvSpPr>
        <p:spPr>
          <a:xfrm rot="1930234">
            <a:off x="4166993" y="802988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EAFC055-F493-4590-8EE4-EF3127F515C6}"/>
              </a:ext>
            </a:extLst>
          </p:cNvPr>
          <p:cNvSpPr/>
          <p:nvPr/>
        </p:nvSpPr>
        <p:spPr>
          <a:xfrm rot="1930234">
            <a:off x="937982" y="1920104"/>
            <a:ext cx="189161" cy="230895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81F906-40E3-42E7-B0C1-07AD86F2C631}"/>
              </a:ext>
            </a:extLst>
          </p:cNvPr>
          <p:cNvSpPr/>
          <p:nvPr/>
        </p:nvSpPr>
        <p:spPr>
          <a:xfrm rot="1930234">
            <a:off x="2409090" y="2169581"/>
            <a:ext cx="251294" cy="1405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ABD1A4E-0936-400B-AE38-35EEC953D5AB}"/>
              </a:ext>
            </a:extLst>
          </p:cNvPr>
          <p:cNvSpPr/>
          <p:nvPr/>
        </p:nvSpPr>
        <p:spPr>
          <a:xfrm rot="1930234">
            <a:off x="2384964" y="1575303"/>
            <a:ext cx="153029" cy="62430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6DEAFB7-25A8-4236-BF47-D5A948A0BD0B}"/>
              </a:ext>
            </a:extLst>
          </p:cNvPr>
          <p:cNvSpPr/>
          <p:nvPr/>
        </p:nvSpPr>
        <p:spPr>
          <a:xfrm rot="1930234">
            <a:off x="5883330" y="466469"/>
            <a:ext cx="216024" cy="44757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4E24913-81E9-4E17-AC54-3023073A5DBB}"/>
              </a:ext>
            </a:extLst>
          </p:cNvPr>
          <p:cNvSpPr/>
          <p:nvPr/>
        </p:nvSpPr>
        <p:spPr>
          <a:xfrm rot="1930234">
            <a:off x="7579487" y="783386"/>
            <a:ext cx="286981" cy="272428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4F2F649-B786-4AF6-8DC8-F09809A4CA15}"/>
              </a:ext>
            </a:extLst>
          </p:cNvPr>
          <p:cNvSpPr/>
          <p:nvPr/>
        </p:nvSpPr>
        <p:spPr>
          <a:xfrm rot="1930234">
            <a:off x="7751574" y="241663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B56837C-C0E5-483A-8F30-915A8948B845}"/>
              </a:ext>
            </a:extLst>
          </p:cNvPr>
          <p:cNvSpPr/>
          <p:nvPr/>
        </p:nvSpPr>
        <p:spPr>
          <a:xfrm rot="1930234">
            <a:off x="5075139" y="1705313"/>
            <a:ext cx="236092" cy="198388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BF313B-9A5F-46C0-87CC-2348AA21921F}"/>
              </a:ext>
            </a:extLst>
          </p:cNvPr>
          <p:cNvSpPr txBox="1"/>
          <p:nvPr/>
        </p:nvSpPr>
        <p:spPr>
          <a:xfrm>
            <a:off x="-2" y="214866"/>
            <a:ext cx="914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36B9D"/>
                </a:solidFill>
                <a:latin typeface="Montserrat SemiBold" panose="00000700000000000000" pitchFamily="2" charset="-52"/>
              </a:rPr>
              <a:t>Отрицательная динамика по ОО</a:t>
            </a:r>
            <a:endParaRPr lang="en-US" sz="1600" dirty="0">
              <a:solidFill>
                <a:srgbClr val="036B9D"/>
              </a:solidFill>
              <a:latin typeface="Montserrat SemiBold" panose="00000700000000000000" pitchFamily="2" charset="-52"/>
            </a:endParaRPr>
          </a:p>
          <a:p>
            <a:r>
              <a:rPr lang="ru-RU" sz="1600" dirty="0">
                <a:solidFill>
                  <a:srgbClr val="036B9D"/>
                </a:solidFill>
                <a:latin typeface="Montserrat ExtraBold" panose="00000900000000000000" pitchFamily="2" charset="-52"/>
              </a:rPr>
              <a:t>НОКО-2020/НОКО-2023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2DA62A-5550-4622-9810-6D05A7B183B8}"/>
              </a:ext>
            </a:extLst>
          </p:cNvPr>
          <p:cNvSpPr/>
          <p:nvPr/>
        </p:nvSpPr>
        <p:spPr>
          <a:xfrm>
            <a:off x="1" y="767922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B17D3D2-F537-4FDB-BF48-9B4138E1E558}"/>
              </a:ext>
            </a:extLst>
          </p:cNvPr>
          <p:cNvSpPr/>
          <p:nvPr/>
        </p:nvSpPr>
        <p:spPr>
          <a:xfrm>
            <a:off x="0" y="119189"/>
            <a:ext cx="6553200" cy="113415"/>
          </a:xfrm>
          <a:prstGeom prst="rect">
            <a:avLst/>
          </a:prstGeom>
          <a:solidFill>
            <a:srgbClr val="036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C914EC3-1D0A-4D9E-AE16-EFD02E1EF346}"/>
              </a:ext>
            </a:extLst>
          </p:cNvPr>
          <p:cNvSpPr/>
          <p:nvPr/>
        </p:nvSpPr>
        <p:spPr>
          <a:xfrm rot="1930234">
            <a:off x="8315000" y="4123744"/>
            <a:ext cx="174761" cy="12101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57485"/>
              </p:ext>
            </p:extLst>
          </p:nvPr>
        </p:nvGraphicFramePr>
        <p:xfrm>
          <a:off x="143507" y="919553"/>
          <a:ext cx="8856983" cy="393758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03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7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3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01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 (АТЕ)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Образовательное учреждение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Результаты НОКО 2020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Результаты НОКО 2023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Разница между Итоговым баллом за НОКО 2020 и НОКО 2023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МБУ ДО ЦДЮ «Созвездие»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-6,46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МАУК ДО «Детская музыкальная школа № 7 имени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С.В.Рахманинова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-5,95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Невьянский городской округ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ГАУ ДПО СО "Невьянский УТЦ АПК"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-5,33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Невьянский городской округ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МБУДО «ДШИ» п. Калиново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-5,09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Волчанский городской округ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 ДО ДДТ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-4,67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Березовский городской округ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БМБУ ДО "ДМШ" п. Ключевск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-3,84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Сосьвинский городской округ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МБУ ДО ДМШ п. Восточный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96,0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-3,55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Верхнесалдинский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городской округ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МБУ ДО ЦДТ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93,0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-2,98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Таборинский муниципальный район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МКОУ ДОД ЦДТ «Радуга»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87,0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-2,96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 город Екатеринбург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МБУК ДО ЕДШИ № 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88,0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85,3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-2,74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Муниципальное образование город Екатеринбург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ДО ДЮСШ «Кристалл»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Волчанский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городской округ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ДО ДЮСШ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Талицкий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городской округ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МКУДО «Дворец творчества»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987</Words>
  <Application>Microsoft Office PowerPoint</Application>
  <PresentationFormat>Экран (16:9)</PresentationFormat>
  <Paragraphs>248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Segoe UI</vt:lpstr>
      <vt:lpstr>Montserrat ExtraBold</vt:lpstr>
      <vt:lpstr>Montserrat SemiBold</vt:lpstr>
      <vt:lpstr>Montserrat</vt:lpstr>
      <vt:lpstr>Segoe UI Semibold</vt:lpstr>
      <vt:lpstr>Wingdings</vt:lpstr>
      <vt:lpstr>Montserrat Medium</vt:lpstr>
      <vt:lpstr>Montserrat Black</vt:lpstr>
      <vt:lpstr>Times New Roman</vt:lpstr>
      <vt:lpstr>Montserrat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cul04</cp:lastModifiedBy>
  <cp:revision>141</cp:revision>
  <dcterms:created xsi:type="dcterms:W3CDTF">2022-10-14T08:32:24Z</dcterms:created>
  <dcterms:modified xsi:type="dcterms:W3CDTF">2023-12-07T13:36:14Z</dcterms:modified>
</cp:coreProperties>
</file>